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6" r:id="rId3"/>
    <p:sldId id="277" r:id="rId4"/>
    <p:sldId id="270" r:id="rId5"/>
    <p:sldId id="258" r:id="rId6"/>
    <p:sldId id="259" r:id="rId7"/>
    <p:sldId id="260" r:id="rId8"/>
    <p:sldId id="267" r:id="rId9"/>
    <p:sldId id="264" r:id="rId10"/>
    <p:sldId id="266" r:id="rId11"/>
    <p:sldId id="273" r:id="rId12"/>
    <p:sldId id="268" r:id="rId13"/>
    <p:sldId id="272" r:id="rId14"/>
    <p:sldId id="269" r:id="rId15"/>
    <p:sldId id="274" r:id="rId16"/>
    <p:sldId id="275" r:id="rId1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92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7A432DE6-D2AD-4299-A7BC-AF6CE0377367}" type="datetimeFigureOut">
              <a:rPr lang="fr-FR" smtClean="0"/>
              <a:pPr/>
              <a:t>23/11/2018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447DE2D-BE21-4943-A9F1-2AB06A10E92F}"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432DE6-D2AD-4299-A7BC-AF6CE0377367}" type="datetimeFigureOut">
              <a:rPr lang="fr-FR" smtClean="0"/>
              <a:pPr/>
              <a:t>23/11/2018</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47DE2D-BE21-4943-A9F1-2AB06A10E92F}"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696000" cy="7272000"/>
          </a:xfrm>
        </p:spPr>
      </p:pic>
      <p:sp>
        <p:nvSpPr>
          <p:cNvPr id="5" name="Rectangle 4"/>
          <p:cNvSpPr/>
          <p:nvPr/>
        </p:nvSpPr>
        <p:spPr>
          <a:xfrm>
            <a:off x="357158" y="285728"/>
            <a:ext cx="9001188" cy="2246769"/>
          </a:xfrm>
          <a:prstGeom prst="rect">
            <a:avLst/>
          </a:prstGeom>
        </p:spPr>
        <p:txBody>
          <a:bodyPr wrap="square">
            <a:spAutoFit/>
          </a:bodyPr>
          <a:lstStyle/>
          <a:p>
            <a:pPr algn="ctr"/>
            <a:r>
              <a:rPr lang="fr-FR" sz="2800" b="1" dirty="0" smtClean="0">
                <a:solidFill>
                  <a:schemeClr val="bg1"/>
                </a:solidFill>
                <a:latin typeface="Script MT Bold" pitchFamily="66" charset="0"/>
                <a:cs typeface="Times New Roman" pitchFamily="18" charset="0"/>
              </a:rPr>
              <a:t>République Algérienne Démocratique et Populaire</a:t>
            </a:r>
          </a:p>
          <a:p>
            <a:pPr algn="ctr"/>
            <a:r>
              <a:rPr lang="fr-FR" sz="2800" b="1" dirty="0" smtClean="0">
                <a:solidFill>
                  <a:schemeClr val="bg1"/>
                </a:solidFill>
                <a:latin typeface="Script MT Bold" pitchFamily="66" charset="0"/>
                <a:cs typeface="Times New Roman" pitchFamily="18" charset="0"/>
              </a:rPr>
              <a:t>Ministère de la santé , de la population et de la reforme hospitalière</a:t>
            </a:r>
          </a:p>
          <a:p>
            <a:pPr algn="ctr"/>
            <a:r>
              <a:rPr lang="fr-FR" sz="2800" b="1" dirty="0" smtClean="0">
                <a:solidFill>
                  <a:schemeClr val="bg1"/>
                </a:solidFill>
                <a:latin typeface="Script MT Bold" pitchFamily="66" charset="0"/>
                <a:cs typeface="Times New Roman" pitchFamily="18" charset="0"/>
              </a:rPr>
              <a:t>Direction de la santé et de la population </a:t>
            </a:r>
          </a:p>
          <a:p>
            <a:pPr algn="ctr"/>
            <a:r>
              <a:rPr lang="fr-FR" sz="2800" b="1" dirty="0" smtClean="0">
                <a:solidFill>
                  <a:schemeClr val="bg1"/>
                </a:solidFill>
                <a:latin typeface="Script MT Bold" pitchFamily="66" charset="0"/>
                <a:cs typeface="Times New Roman" pitchFamily="18" charset="0"/>
              </a:rPr>
              <a:t>Institut national de formation supérieur paramédical </a:t>
            </a:r>
            <a:endParaRPr lang="fr-FR" sz="2800" b="1" dirty="0">
              <a:solidFill>
                <a:schemeClr val="bg1"/>
              </a:solidFill>
              <a:latin typeface="Script MT Bold" pitchFamily="66" charset="0"/>
              <a:cs typeface="Times New Roman" pitchFamily="18" charset="0"/>
            </a:endParaRPr>
          </a:p>
        </p:txBody>
      </p:sp>
      <p:sp>
        <p:nvSpPr>
          <p:cNvPr id="6" name="Rectangle 5"/>
          <p:cNvSpPr/>
          <p:nvPr/>
        </p:nvSpPr>
        <p:spPr>
          <a:xfrm>
            <a:off x="2714612" y="2928934"/>
            <a:ext cx="4071966" cy="830997"/>
          </a:xfrm>
          <a:prstGeom prst="rect">
            <a:avLst/>
          </a:prstGeom>
        </p:spPr>
        <p:txBody>
          <a:bodyPr wrap="square">
            <a:spAutoFit/>
          </a:bodyPr>
          <a:lstStyle/>
          <a:p>
            <a:pPr algn="ctr"/>
            <a:r>
              <a:rPr lang="fr-FR" sz="2400" b="1" u="sng" dirty="0" smtClean="0">
                <a:solidFill>
                  <a:srgbClr val="FF0000"/>
                </a:solidFill>
                <a:latin typeface="Times New Roman" pitchFamily="18" charset="0"/>
                <a:cs typeface="Times New Roman" pitchFamily="18" charset="0"/>
              </a:rPr>
              <a:t>Thème :</a:t>
            </a:r>
          </a:p>
          <a:p>
            <a:pPr algn="ctr"/>
            <a:r>
              <a:rPr lang="fr-FR" sz="2400" b="1" dirty="0" smtClean="0">
                <a:solidFill>
                  <a:schemeClr val="bg1"/>
                </a:solidFill>
                <a:latin typeface="Script MT Bold" pitchFamily="66" charset="0"/>
                <a:cs typeface="Times New Roman" pitchFamily="18" charset="0"/>
              </a:rPr>
              <a:t>L’hémophilie</a:t>
            </a:r>
          </a:p>
        </p:txBody>
      </p:sp>
      <p:sp>
        <p:nvSpPr>
          <p:cNvPr id="7" name="Rectangle 6"/>
          <p:cNvSpPr/>
          <p:nvPr/>
        </p:nvSpPr>
        <p:spPr>
          <a:xfrm>
            <a:off x="500034" y="3857628"/>
            <a:ext cx="4714908" cy="1754326"/>
          </a:xfrm>
          <a:prstGeom prst="rect">
            <a:avLst/>
          </a:prstGeom>
        </p:spPr>
        <p:txBody>
          <a:bodyPr wrap="square">
            <a:spAutoFit/>
          </a:bodyPr>
          <a:lstStyle/>
          <a:p>
            <a:r>
              <a:rPr lang="fr-FR" sz="2800" b="1" u="sng" dirty="0" smtClean="0">
                <a:solidFill>
                  <a:srgbClr val="FF0000"/>
                </a:solidFill>
                <a:latin typeface="Times New Roman" pitchFamily="18" charset="0"/>
                <a:cs typeface="Times New Roman" pitchFamily="18" charset="0"/>
              </a:rPr>
              <a:t>Préparé par:</a:t>
            </a:r>
          </a:p>
          <a:p>
            <a:pPr>
              <a:buFont typeface="Wingdings" pitchFamily="2" charset="2"/>
              <a:buChar char="Ø"/>
            </a:pPr>
            <a:r>
              <a:rPr lang="fr-FR" sz="2000" b="1" dirty="0" smtClean="0">
                <a:solidFill>
                  <a:schemeClr val="bg1"/>
                </a:solidFill>
                <a:latin typeface="Script MT Bold" pitchFamily="66" charset="0"/>
                <a:cs typeface="Times New Roman" pitchFamily="18" charset="0"/>
              </a:rPr>
              <a:t>MOUSSAOUI FATIMA ZOHRA</a:t>
            </a:r>
          </a:p>
          <a:p>
            <a:pPr>
              <a:buFont typeface="Wingdings" pitchFamily="2" charset="2"/>
              <a:buChar char="Ø"/>
            </a:pPr>
            <a:r>
              <a:rPr lang="fr-FR" sz="2000" b="1" dirty="0" smtClean="0">
                <a:solidFill>
                  <a:schemeClr val="bg1"/>
                </a:solidFill>
                <a:latin typeface="Script MT Bold" pitchFamily="66" charset="0"/>
                <a:cs typeface="Times New Roman" pitchFamily="18" charset="0"/>
              </a:rPr>
              <a:t>TIBA AHLEM</a:t>
            </a:r>
          </a:p>
          <a:p>
            <a:pPr>
              <a:buFont typeface="Wingdings" pitchFamily="2" charset="2"/>
              <a:buChar char="Ø"/>
            </a:pPr>
            <a:r>
              <a:rPr lang="fr-FR" sz="2000" b="1" dirty="0" smtClean="0">
                <a:solidFill>
                  <a:schemeClr val="bg1"/>
                </a:solidFill>
                <a:latin typeface="Script MT Bold" pitchFamily="66" charset="0"/>
                <a:cs typeface="Times New Roman" pitchFamily="18" charset="0"/>
              </a:rPr>
              <a:t>KITHER FATIMA </a:t>
            </a:r>
          </a:p>
          <a:p>
            <a:pPr>
              <a:buFont typeface="Wingdings" pitchFamily="2" charset="2"/>
              <a:buChar char="Ø"/>
            </a:pPr>
            <a:r>
              <a:rPr lang="fr-FR" sz="2000" b="1" dirty="0" smtClean="0">
                <a:solidFill>
                  <a:schemeClr val="bg1"/>
                </a:solidFill>
                <a:latin typeface="Script MT Bold" pitchFamily="66" charset="0"/>
                <a:cs typeface="Times New Roman" pitchFamily="18" charset="0"/>
              </a:rPr>
              <a:t>REBAH DENIA</a:t>
            </a:r>
          </a:p>
        </p:txBody>
      </p:sp>
      <p:sp>
        <p:nvSpPr>
          <p:cNvPr id="8" name="Rectangle 7"/>
          <p:cNvSpPr/>
          <p:nvPr/>
        </p:nvSpPr>
        <p:spPr>
          <a:xfrm>
            <a:off x="6286512" y="3786190"/>
            <a:ext cx="2228495" cy="954107"/>
          </a:xfrm>
          <a:prstGeom prst="rect">
            <a:avLst/>
          </a:prstGeom>
        </p:spPr>
        <p:txBody>
          <a:bodyPr wrap="none">
            <a:spAutoFit/>
          </a:bodyPr>
          <a:lstStyle/>
          <a:p>
            <a:r>
              <a:rPr lang="fr-FR" sz="2800" b="1" u="sng" dirty="0" smtClean="0">
                <a:solidFill>
                  <a:srgbClr val="FF0000"/>
                </a:solidFill>
                <a:latin typeface="Times New Roman" pitchFamily="18" charset="0"/>
                <a:cs typeface="Times New Roman" pitchFamily="18" charset="0"/>
              </a:rPr>
              <a:t>Encadré par:</a:t>
            </a:r>
          </a:p>
          <a:p>
            <a:endParaRPr lang="fr-FR" sz="2800" b="1" u="sng"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4000" cy="6858000"/>
          </a:xfrm>
        </p:spPr>
      </p:pic>
      <p:pic>
        <p:nvPicPr>
          <p:cNvPr id="5" name="Espace réservé du contenu 3" descr="carriers-scenerio2.jpg"/>
          <p:cNvPicPr>
            <a:picLocks noChangeAspect="1"/>
          </p:cNvPicPr>
          <p:nvPr/>
        </p:nvPicPr>
        <p:blipFill>
          <a:blip r:embed="rId3"/>
          <a:stretch>
            <a:fillRect/>
          </a:stretch>
        </p:blipFill>
        <p:spPr>
          <a:xfrm>
            <a:off x="714348" y="928670"/>
            <a:ext cx="7858179" cy="5357850"/>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214282" y="500042"/>
            <a:ext cx="8286808" cy="5016758"/>
          </a:xfrm>
          <a:prstGeom prst="rect">
            <a:avLst/>
          </a:prstGeom>
        </p:spPr>
        <p:txBody>
          <a:bodyPr wrap="square">
            <a:spAutoFit/>
          </a:bodyPr>
          <a:lstStyle/>
          <a:p>
            <a:r>
              <a:rPr lang="fr-FR" sz="3200" b="1" dirty="0" smtClean="0">
                <a:solidFill>
                  <a:srgbClr val="FF0000"/>
                </a:solidFill>
                <a:effectLst>
                  <a:reflection blurRad="6350" stA="60000" endA="900" endPos="58000" dir="5400000" sy="-100000" algn="bl" rotWithShape="0"/>
                </a:effectLst>
                <a:latin typeface="Blackadder ITC" pitchFamily="82" charset="0"/>
              </a:rPr>
              <a:t>             Les </a:t>
            </a:r>
            <a:r>
              <a:rPr lang="fr-FR" sz="3200" b="1" dirty="0" smtClean="0">
                <a:solidFill>
                  <a:srgbClr val="FF0000"/>
                </a:solidFill>
                <a:effectLst>
                  <a:reflection blurRad="6350" stA="60000" endA="900" endPos="58000" dir="5400000" sy="-100000" algn="bl" rotWithShape="0"/>
                </a:effectLst>
                <a:latin typeface="Blackadder ITC" pitchFamily="82" charset="0"/>
              </a:rPr>
              <a:t>différent niveaux de gravité d’hémophilie</a:t>
            </a:r>
            <a:r>
              <a:rPr lang="fr-FR" sz="3200" b="1" dirty="0" smtClean="0">
                <a:solidFill>
                  <a:srgbClr val="FF0000"/>
                </a:solidFill>
                <a:effectLst>
                  <a:reflection blurRad="6350" stA="60000" endA="900" endPos="58000" dir="5400000" sy="-100000" algn="bl" rotWithShape="0"/>
                </a:effectLst>
                <a:latin typeface="Blackadder ITC" pitchFamily="82" charset="0"/>
                <a:cs typeface="Times New Roman"/>
              </a:rPr>
              <a:t>:</a:t>
            </a:r>
          </a:p>
          <a:p>
            <a:r>
              <a:rPr lang="fr-FR" sz="3200" b="1" dirty="0" smtClean="0">
                <a:solidFill>
                  <a:schemeClr val="bg1"/>
                </a:solidFill>
                <a:latin typeface="Blackadder ITC" pitchFamily="82" charset="0"/>
              </a:rPr>
              <a:t>Qu’il s’agisse d’un d’une hémophilie A ou B, le taux dans le sang de facteur VIII (pour l’hémophilie A) ou XI (pour l’hémophilie B va déterminer le degré de gravité de l’hémophilie </a:t>
            </a:r>
            <a:r>
              <a:rPr lang="fr-FR" sz="3200" b="1" dirty="0" smtClean="0">
                <a:solidFill>
                  <a:schemeClr val="bg1"/>
                </a:solidFill>
                <a:latin typeface="Blackadder ITC" pitchFamily="82" charset="0"/>
              </a:rPr>
              <a:t>:</a:t>
            </a:r>
          </a:p>
          <a:p>
            <a:pPr fontAlgn="base">
              <a:buFont typeface="Arial" pitchFamily="34" charset="0"/>
              <a:buChar char="•"/>
            </a:pPr>
            <a:r>
              <a:rPr lang="fr-FR" sz="3200" b="1" dirty="0" smtClean="0">
                <a:latin typeface="Blackadder ITC" pitchFamily="82" charset="0"/>
              </a:rPr>
              <a:t>Hémophilie sévère </a:t>
            </a:r>
            <a:r>
              <a:rPr lang="fr-FR" sz="3200" b="1" dirty="0" smtClean="0">
                <a:latin typeface="Times New Roman"/>
                <a:cs typeface="Times New Roman"/>
              </a:rPr>
              <a:t>:</a:t>
            </a:r>
            <a:endParaRPr lang="fr-FR" sz="3200" b="1" dirty="0" smtClean="0">
              <a:latin typeface="Blackadder ITC" pitchFamily="82" charset="0"/>
            </a:endParaRPr>
          </a:p>
          <a:p>
            <a:pPr fontAlgn="base"/>
            <a:r>
              <a:rPr lang="fr-FR" sz="3200" b="1" dirty="0" smtClean="0">
                <a:solidFill>
                  <a:schemeClr val="bg1"/>
                </a:solidFill>
                <a:latin typeface="Blackadder ITC" pitchFamily="82" charset="0"/>
              </a:rPr>
              <a:t>Le saignement ne survient </a:t>
            </a:r>
            <a:endParaRPr lang="fr-FR" sz="3200" b="1" dirty="0" smtClean="0">
              <a:solidFill>
                <a:schemeClr val="bg1"/>
              </a:solidFill>
              <a:latin typeface="Blackadder ITC" pitchFamily="82" charset="0"/>
            </a:endParaRPr>
          </a:p>
          <a:p>
            <a:pPr fontAlgn="base"/>
            <a:r>
              <a:rPr lang="fr-FR" sz="3200" b="1" dirty="0" smtClean="0">
                <a:solidFill>
                  <a:schemeClr val="bg1"/>
                </a:solidFill>
                <a:latin typeface="Blackadder ITC" pitchFamily="82" charset="0"/>
              </a:rPr>
              <a:t>qu'après </a:t>
            </a:r>
            <a:r>
              <a:rPr lang="fr-FR" sz="3200" b="1" dirty="0" smtClean="0">
                <a:solidFill>
                  <a:schemeClr val="bg1"/>
                </a:solidFill>
                <a:latin typeface="Blackadder ITC" pitchFamily="82" charset="0"/>
              </a:rPr>
              <a:t>une extraction </a:t>
            </a:r>
            <a:r>
              <a:rPr lang="fr-FR" sz="3200" b="1" dirty="0" smtClean="0">
                <a:solidFill>
                  <a:schemeClr val="bg1"/>
                </a:solidFill>
                <a:latin typeface="Blackadder ITC" pitchFamily="82" charset="0"/>
              </a:rPr>
              <a:t>dentaire et </a:t>
            </a:r>
            <a:r>
              <a:rPr lang="fr-FR" sz="3200" b="1" dirty="0" smtClean="0">
                <a:solidFill>
                  <a:schemeClr val="bg1"/>
                </a:solidFill>
                <a:latin typeface="Blackadder ITC" pitchFamily="82" charset="0"/>
              </a:rPr>
              <a:t>des blessures</a:t>
            </a:r>
          </a:p>
          <a:p>
            <a:endParaRPr lang="fr-FR" sz="3200" b="1" dirty="0" smtClean="0">
              <a:solidFill>
                <a:schemeClr val="bg1"/>
              </a:solidFill>
              <a:latin typeface="Blackadder ITC" pitchFamily="82" charset="0"/>
            </a:endParaRPr>
          </a:p>
          <a:p>
            <a:endParaRPr lang="fr-FR" sz="3200" dirty="0"/>
          </a:p>
        </p:txBody>
      </p:sp>
      <p:pic>
        <p:nvPicPr>
          <p:cNvPr id="26626" name="Picture 2" descr="C:\Users\Client\Desktop\dr2\Nouveau dossier\113835_151b08d601bf8f2edef1be37beb4b47a.jpg"/>
          <p:cNvPicPr>
            <a:picLocks noChangeAspect="1" noChangeArrowheads="1"/>
          </p:cNvPicPr>
          <p:nvPr/>
        </p:nvPicPr>
        <p:blipFill>
          <a:blip r:embed="rId3"/>
          <a:srcRect/>
          <a:stretch>
            <a:fillRect/>
          </a:stretch>
        </p:blipFill>
        <p:spPr bwMode="auto">
          <a:xfrm>
            <a:off x="5429256" y="4429132"/>
            <a:ext cx="3238500" cy="2190772"/>
          </a:xfrm>
          <a:prstGeom prst="rect">
            <a:avLst/>
          </a:prstGeom>
          <a:noFill/>
        </p:spPr>
      </p:pic>
      <p:pic>
        <p:nvPicPr>
          <p:cNvPr id="9" name="Espace réservé du contenu 6" descr="RÃ©sultat de recherche d'images pour &quot;â«Ø§ÙÙÙÙÙÙÙÙÙØ§ Ø¹ÙØ¯ Ø§ÙØ§Ø·ÙØ§Ùâ¬â&quot;"/>
          <p:cNvPicPr>
            <a:picLocks/>
          </p:cNvPicPr>
          <p:nvPr/>
        </p:nvPicPr>
        <p:blipFill>
          <a:blip r:embed="rId4"/>
          <a:srcRect/>
          <a:stretch>
            <a:fillRect/>
          </a:stretch>
        </p:blipFill>
        <p:spPr bwMode="auto">
          <a:xfrm>
            <a:off x="428596" y="4500570"/>
            <a:ext cx="3929090" cy="2143140"/>
          </a:xfrm>
          <a:prstGeom prst="rect">
            <a:avLst/>
          </a:prstGeom>
          <a:noFill/>
          <a:ln w="9525">
            <a:noFill/>
            <a:miter lim="800000"/>
            <a:headEnd/>
            <a:tailEnd/>
          </a:ln>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edg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edg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edge">
                                      <p:cBhvr>
                                        <p:cTn id="17" dur="2000"/>
                                        <p:tgtEl>
                                          <p:spTgt spid="5">
                                            <p:txEl>
                                              <p:pRg st="2" end="2"/>
                                            </p:txEl>
                                          </p:spTgt>
                                        </p:tgtEl>
                                      </p:cBhvr>
                                    </p:animEffect>
                                  </p:childTnLst>
                                </p:cTn>
                              </p:par>
                              <p:par>
                                <p:cTn id="18" presetID="20" presetClass="entr" presetSubtype="0"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wedge">
                                      <p:cBhvr>
                                        <p:cTn id="20" dur="2000"/>
                                        <p:tgtEl>
                                          <p:spTgt spid="5">
                                            <p:txEl>
                                              <p:pRg st="3" end="3"/>
                                            </p:txEl>
                                          </p:spTgt>
                                        </p:tgtEl>
                                      </p:cBhvr>
                                    </p:animEffect>
                                  </p:childTnLst>
                                </p:cTn>
                              </p:par>
                              <p:par>
                                <p:cTn id="21" presetID="20" presetClass="entr" presetSubtype="0"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wedge">
                                      <p:cBhvr>
                                        <p:cTn id="23" dur="2000"/>
                                        <p:tgtEl>
                                          <p:spTgt spid="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ppt_w*0.70"/>
                                          </p:val>
                                        </p:tav>
                                        <p:tav tm="100000">
                                          <p:val>
                                            <p:strVal val="#ppt_w"/>
                                          </p:val>
                                        </p:tav>
                                      </p:tavLst>
                                    </p:anim>
                                    <p:anim calcmode="lin" valueType="num">
                                      <p:cBhvr>
                                        <p:cTn id="29" dur="1000" fill="hold"/>
                                        <p:tgtEl>
                                          <p:spTgt spid="9"/>
                                        </p:tgtEl>
                                        <p:attrNameLst>
                                          <p:attrName>ppt_h</p:attrName>
                                        </p:attrNameLst>
                                      </p:cBhvr>
                                      <p:tavLst>
                                        <p:tav tm="0">
                                          <p:val>
                                            <p:strVal val="#ppt_h"/>
                                          </p:val>
                                        </p:tav>
                                        <p:tav tm="100000">
                                          <p:val>
                                            <p:strVal val="#ppt_h"/>
                                          </p:val>
                                        </p:tav>
                                      </p:tavLst>
                                    </p:anim>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26626"/>
                                        </p:tgtEl>
                                        <p:attrNameLst>
                                          <p:attrName>style.visibility</p:attrName>
                                        </p:attrNameLst>
                                      </p:cBhvr>
                                      <p:to>
                                        <p:strVal val="visible"/>
                                      </p:to>
                                    </p:set>
                                    <p:anim calcmode="lin" valueType="num">
                                      <p:cBhvr>
                                        <p:cTn id="35" dur="1000" fill="hold"/>
                                        <p:tgtEl>
                                          <p:spTgt spid="26626"/>
                                        </p:tgtEl>
                                        <p:attrNameLst>
                                          <p:attrName>ppt_w</p:attrName>
                                        </p:attrNameLst>
                                      </p:cBhvr>
                                      <p:tavLst>
                                        <p:tav tm="0">
                                          <p:val>
                                            <p:strVal val="#ppt_w*0.70"/>
                                          </p:val>
                                        </p:tav>
                                        <p:tav tm="100000">
                                          <p:val>
                                            <p:strVal val="#ppt_w"/>
                                          </p:val>
                                        </p:tav>
                                      </p:tavLst>
                                    </p:anim>
                                    <p:anim calcmode="lin" valueType="num">
                                      <p:cBhvr>
                                        <p:cTn id="36" dur="1000" fill="hold"/>
                                        <p:tgtEl>
                                          <p:spTgt spid="26626"/>
                                        </p:tgtEl>
                                        <p:attrNameLst>
                                          <p:attrName>ppt_h</p:attrName>
                                        </p:attrNameLst>
                                      </p:cBhvr>
                                      <p:tavLst>
                                        <p:tav tm="0">
                                          <p:val>
                                            <p:strVal val="#ppt_h"/>
                                          </p:val>
                                        </p:tav>
                                        <p:tav tm="100000">
                                          <p:val>
                                            <p:strVal val="#ppt_h"/>
                                          </p:val>
                                        </p:tav>
                                      </p:tavLst>
                                    </p:anim>
                                    <p:animEffect transition="in" filter="fade">
                                      <p:cBhvr>
                                        <p:cTn id="37"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4000" cy="6858000"/>
          </a:xfrm>
        </p:spPr>
      </p:pic>
      <p:sp>
        <p:nvSpPr>
          <p:cNvPr id="7" name="Rectangle 6"/>
          <p:cNvSpPr/>
          <p:nvPr/>
        </p:nvSpPr>
        <p:spPr>
          <a:xfrm>
            <a:off x="357158" y="642918"/>
            <a:ext cx="7858180" cy="4031873"/>
          </a:xfrm>
          <a:prstGeom prst="rect">
            <a:avLst/>
          </a:prstGeom>
        </p:spPr>
        <p:txBody>
          <a:bodyPr wrap="square">
            <a:spAutoFit/>
          </a:bodyPr>
          <a:lstStyle/>
          <a:p>
            <a:pPr fontAlgn="base">
              <a:buFont typeface="Arial" pitchFamily="34" charset="0"/>
              <a:buChar char="•"/>
            </a:pPr>
            <a:r>
              <a:rPr lang="fr-FR" sz="3200" b="1" dirty="0" smtClean="0">
                <a:latin typeface="Blackadder ITC" pitchFamily="82" charset="0"/>
              </a:rPr>
              <a:t>Hémophilie modérée </a:t>
            </a:r>
            <a:r>
              <a:rPr lang="fr-FR" sz="3200" b="1" dirty="0" smtClean="0">
                <a:latin typeface="Times New Roman"/>
                <a:cs typeface="Times New Roman"/>
              </a:rPr>
              <a:t>:</a:t>
            </a:r>
            <a:endParaRPr lang="fr-FR" sz="3200" b="1" dirty="0" smtClean="0">
              <a:latin typeface="Blackadder ITC" pitchFamily="82" charset="0"/>
            </a:endParaRPr>
          </a:p>
          <a:p>
            <a:pPr fontAlgn="base"/>
            <a:r>
              <a:rPr lang="fr-FR" sz="3200" b="1" dirty="0" smtClean="0">
                <a:solidFill>
                  <a:schemeClr val="bg1"/>
                </a:solidFill>
                <a:latin typeface="Blackadder ITC" pitchFamily="82" charset="0"/>
              </a:rPr>
              <a:t>Aussi le saignement  ne  survient qu'après une extraction dentaire et des </a:t>
            </a:r>
            <a:r>
              <a:rPr lang="fr-FR" sz="3200" b="1" dirty="0" smtClean="0">
                <a:solidFill>
                  <a:schemeClr val="bg1"/>
                </a:solidFill>
                <a:latin typeface="Blackadder ITC" pitchFamily="82" charset="0"/>
              </a:rPr>
              <a:t>blessures</a:t>
            </a:r>
          </a:p>
          <a:p>
            <a:pPr fontAlgn="base">
              <a:buFont typeface="Arial" pitchFamily="34" charset="0"/>
              <a:buChar char="•"/>
            </a:pPr>
            <a:r>
              <a:rPr lang="fr-FR" sz="3200" b="1" dirty="0" smtClean="0">
                <a:latin typeface="Blackadder ITC" pitchFamily="82" charset="0"/>
              </a:rPr>
              <a:t>Hémophilie mineure ou frustre  </a:t>
            </a:r>
            <a:r>
              <a:rPr lang="fr-FR" sz="3200" b="1" dirty="0" smtClean="0">
                <a:latin typeface="Times New Roman"/>
                <a:cs typeface="Times New Roman"/>
              </a:rPr>
              <a:t>:</a:t>
            </a:r>
          </a:p>
          <a:p>
            <a:pPr fontAlgn="base"/>
            <a:r>
              <a:rPr lang="fr-FR" sz="3200" b="1" dirty="0" smtClean="0">
                <a:solidFill>
                  <a:schemeClr val="bg1"/>
                </a:solidFill>
                <a:latin typeface="Blackadder ITC" pitchFamily="82" charset="0"/>
              </a:rPr>
              <a:t>Le saignement  se produit généralement au niveau des articulations, des muscles et après la circoncision</a:t>
            </a:r>
            <a:endParaRPr lang="fr-FR" sz="3200" dirty="0" smtClean="0"/>
          </a:p>
          <a:p>
            <a:pPr fontAlgn="base"/>
            <a:endParaRPr lang="fr-FR" sz="3200" b="1" dirty="0" smtClean="0">
              <a:solidFill>
                <a:schemeClr val="bg1"/>
              </a:solidFill>
              <a:latin typeface="Blackadder ITC" pitchFamily="82" charset="0"/>
            </a:endParaRPr>
          </a:p>
          <a:p>
            <a:pPr fontAlgn="base"/>
            <a:endParaRPr lang="fr-FR" sz="3200" b="1" dirty="0" smtClean="0">
              <a:solidFill>
                <a:schemeClr val="bg1"/>
              </a:solidFill>
              <a:latin typeface="Blackadder ITC" pitchFamily="82" charset="0"/>
            </a:endParaRPr>
          </a:p>
        </p:txBody>
      </p:sp>
      <p:pic>
        <p:nvPicPr>
          <p:cNvPr id="8" name="Picture 2" descr="Image associÃ©e"/>
          <p:cNvPicPr>
            <a:picLocks noChangeAspect="1" noChangeArrowheads="1"/>
          </p:cNvPicPr>
          <p:nvPr/>
        </p:nvPicPr>
        <p:blipFill>
          <a:blip r:embed="rId3"/>
          <a:srcRect/>
          <a:stretch>
            <a:fillRect/>
          </a:stretch>
        </p:blipFill>
        <p:spPr bwMode="auto">
          <a:xfrm>
            <a:off x="4786314" y="3929066"/>
            <a:ext cx="4071966" cy="2428892"/>
          </a:xfrm>
          <a:prstGeom prst="rect">
            <a:avLst/>
          </a:prstGeom>
          <a:noFill/>
        </p:spPr>
      </p:pic>
      <p:pic>
        <p:nvPicPr>
          <p:cNvPr id="9" name="Picture 6" descr="Image associÃ©e"/>
          <p:cNvPicPr>
            <a:picLocks noChangeAspect="1" noChangeArrowheads="1"/>
          </p:cNvPicPr>
          <p:nvPr/>
        </p:nvPicPr>
        <p:blipFill>
          <a:blip r:embed="rId4"/>
          <a:srcRect/>
          <a:stretch>
            <a:fillRect/>
          </a:stretch>
        </p:blipFill>
        <p:spPr bwMode="auto">
          <a:xfrm>
            <a:off x="428596" y="3929066"/>
            <a:ext cx="4000528" cy="2428892"/>
          </a:xfrm>
          <a:prstGeom prst="rect">
            <a:avLst/>
          </a:prstGeom>
          <a:noFill/>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edge">
                                      <p:cBhvr>
                                        <p:cTn id="7" dur="2000"/>
                                        <p:tgtEl>
                                          <p:spTgt spid="7">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edge">
                                      <p:cBhvr>
                                        <p:cTn id="10" dur="20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wedge">
                                      <p:cBhvr>
                                        <p:cTn id="15" dur="2000"/>
                                        <p:tgtEl>
                                          <p:spTgt spid="7">
                                            <p:txEl>
                                              <p:pRg st="2" end="2"/>
                                            </p:txEl>
                                          </p:spTgt>
                                        </p:tgtEl>
                                      </p:cBhvr>
                                    </p:animEffect>
                                  </p:childTnLst>
                                </p:cTn>
                              </p:par>
                              <p:par>
                                <p:cTn id="16" presetID="20" presetClass="entr" presetSubtype="0" fill="hold"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wedge">
                                      <p:cBhvr>
                                        <p:cTn id="18" dur="2000"/>
                                        <p:tgtEl>
                                          <p:spTgt spid="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0.70"/>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strVal val="#ppt_w*0.70"/>
                                          </p:val>
                                        </p:tav>
                                        <p:tav tm="100000">
                                          <p:val>
                                            <p:strVal val="#ppt_w"/>
                                          </p:val>
                                        </p:tav>
                                      </p:tavLst>
                                    </p:anim>
                                    <p:anim calcmode="lin" valueType="num">
                                      <p:cBhvr>
                                        <p:cTn id="31" dur="1000" fill="hold"/>
                                        <p:tgtEl>
                                          <p:spTgt spid="9"/>
                                        </p:tgtEl>
                                        <p:attrNameLst>
                                          <p:attrName>ppt_h</p:attrName>
                                        </p:attrNameLst>
                                      </p:cBhvr>
                                      <p:tavLst>
                                        <p:tav tm="0">
                                          <p:val>
                                            <p:strVal val="#ppt_h"/>
                                          </p:val>
                                        </p:tav>
                                        <p:tav tm="100000">
                                          <p:val>
                                            <p:strVal val="#ppt_h"/>
                                          </p:val>
                                        </p:tav>
                                      </p:tavLst>
                                    </p:anim>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4000" cy="6858000"/>
          </a:xfrm>
        </p:spPr>
      </p:pic>
      <p:sp>
        <p:nvSpPr>
          <p:cNvPr id="8" name="Rectangle 7"/>
          <p:cNvSpPr/>
          <p:nvPr/>
        </p:nvSpPr>
        <p:spPr>
          <a:xfrm>
            <a:off x="214282" y="642918"/>
            <a:ext cx="8429684" cy="6801862"/>
          </a:xfrm>
          <a:prstGeom prst="rect">
            <a:avLst/>
          </a:prstGeom>
        </p:spPr>
        <p:txBody>
          <a:bodyPr wrap="square">
            <a:spAutoFit/>
          </a:bodyPr>
          <a:lstStyle/>
          <a:p>
            <a:r>
              <a:rPr lang="fr-FR" sz="2800" b="1" dirty="0" smtClean="0">
                <a:solidFill>
                  <a:srgbClr val="FF0000"/>
                </a:solidFill>
                <a:latin typeface="Blackadder ITC" pitchFamily="82" charset="0"/>
              </a:rPr>
              <a:t>             </a:t>
            </a:r>
            <a:r>
              <a:rPr lang="fr-FR" sz="2800" b="1" dirty="0" smtClean="0">
                <a:solidFill>
                  <a:srgbClr val="FF0000"/>
                </a:solidFill>
                <a:effectLst>
                  <a:reflection blurRad="6350" stA="60000" endA="900" endPos="58000" dir="5400000" sy="-100000" algn="bl" rotWithShape="0"/>
                </a:effectLst>
                <a:latin typeface="Blackadder ITC" pitchFamily="82" charset="0"/>
              </a:rPr>
              <a:t>Les Symptômes et les  Complications de l’hémophilie</a:t>
            </a:r>
            <a:r>
              <a:rPr lang="fr-FR" sz="2800" b="1" dirty="0" smtClean="0">
                <a:solidFill>
                  <a:srgbClr val="FF0000"/>
                </a:solidFill>
                <a:effectLst>
                  <a:reflection blurRad="6350" stA="60000" endA="900" endPos="58000" dir="5400000" sy="-100000" algn="bl" rotWithShape="0"/>
                </a:effectLst>
                <a:latin typeface="Blackadder ITC" pitchFamily="82" charset="0"/>
                <a:cs typeface="Times New Roman"/>
              </a:rPr>
              <a:t>:</a:t>
            </a:r>
          </a:p>
          <a:p>
            <a:pPr fontAlgn="base"/>
            <a:r>
              <a:rPr lang="fr-FR" sz="3200" b="1" dirty="0" smtClean="0">
                <a:solidFill>
                  <a:schemeClr val="bg1"/>
                </a:solidFill>
                <a:latin typeface="Times New Roman"/>
                <a:cs typeface="Times New Roman"/>
              </a:rPr>
              <a:t>*</a:t>
            </a:r>
            <a:r>
              <a:rPr lang="fr-FR" sz="3200" b="1" dirty="0" smtClean="0">
                <a:solidFill>
                  <a:schemeClr val="bg1"/>
                </a:solidFill>
                <a:latin typeface="Blackadder ITC" pitchFamily="82" charset="0"/>
              </a:rPr>
              <a:t>Grandes </a:t>
            </a:r>
            <a:r>
              <a:rPr lang="fr-FR" sz="3200" b="1" dirty="0" smtClean="0">
                <a:solidFill>
                  <a:schemeClr val="bg1"/>
                </a:solidFill>
                <a:latin typeface="Blackadder ITC" pitchFamily="82" charset="0"/>
              </a:rPr>
              <a:t>ecchymoses (bleus) dans les membres.</a:t>
            </a:r>
          </a:p>
          <a:p>
            <a:pPr fontAlgn="base"/>
            <a:r>
              <a:rPr lang="fr-FR" sz="3200" b="1" dirty="0" smtClean="0">
                <a:solidFill>
                  <a:schemeClr val="bg1"/>
                </a:solidFill>
                <a:latin typeface="Times New Roman"/>
                <a:cs typeface="Times New Roman"/>
              </a:rPr>
              <a:t>*</a:t>
            </a:r>
            <a:r>
              <a:rPr lang="fr-FR" sz="3200" b="1" dirty="0" smtClean="0">
                <a:solidFill>
                  <a:schemeClr val="bg1"/>
                </a:solidFill>
                <a:latin typeface="Blackadder ITC" pitchFamily="82" charset="0"/>
              </a:rPr>
              <a:t>Sang </a:t>
            </a:r>
            <a:r>
              <a:rPr lang="fr-FR" sz="3200" b="1" dirty="0" smtClean="0">
                <a:solidFill>
                  <a:schemeClr val="bg1"/>
                </a:solidFill>
                <a:latin typeface="Blackadder ITC" pitchFamily="82" charset="0"/>
              </a:rPr>
              <a:t>dans les selles ou l’urine causé par un saignement des reins, de l'estomac ou des intestins;</a:t>
            </a:r>
          </a:p>
          <a:p>
            <a:pPr fontAlgn="base"/>
            <a:r>
              <a:rPr lang="fr-FR" sz="3200" b="1" dirty="0" smtClean="0">
                <a:solidFill>
                  <a:schemeClr val="bg1"/>
                </a:solidFill>
                <a:latin typeface="Times New Roman"/>
                <a:cs typeface="Times New Roman"/>
              </a:rPr>
              <a:t>*</a:t>
            </a:r>
            <a:r>
              <a:rPr lang="fr-FR" sz="3200" b="1" dirty="0" smtClean="0">
                <a:solidFill>
                  <a:schemeClr val="bg1"/>
                </a:solidFill>
                <a:latin typeface="Blackadder ITC" pitchFamily="82" charset="0"/>
              </a:rPr>
              <a:t>Saignements </a:t>
            </a:r>
            <a:r>
              <a:rPr lang="fr-FR" sz="3200" b="1" dirty="0" smtClean="0">
                <a:solidFill>
                  <a:schemeClr val="bg1"/>
                </a:solidFill>
                <a:latin typeface="Blackadder ITC" pitchFamily="82" charset="0"/>
              </a:rPr>
              <a:t>dans les articulations : elles deviennent gonflées, chaudes et </a:t>
            </a:r>
            <a:r>
              <a:rPr lang="fr-FR" sz="3200" b="1" dirty="0" smtClean="0">
                <a:solidFill>
                  <a:schemeClr val="bg1"/>
                </a:solidFill>
                <a:latin typeface="Blackadder ITC" pitchFamily="82" charset="0"/>
              </a:rPr>
              <a:t>douloureuses</a:t>
            </a:r>
          </a:p>
          <a:p>
            <a:pPr fontAlgn="base"/>
            <a:r>
              <a:rPr lang="fr-FR" sz="3200" b="1" dirty="0" smtClean="0">
                <a:solidFill>
                  <a:schemeClr val="bg1"/>
                </a:solidFill>
                <a:latin typeface="Times New Roman"/>
                <a:cs typeface="Times New Roman"/>
              </a:rPr>
              <a:t>*</a:t>
            </a:r>
            <a:r>
              <a:rPr lang="fr-FR" sz="3200" b="1" dirty="0" smtClean="0">
                <a:solidFill>
                  <a:schemeClr val="bg1"/>
                </a:solidFill>
                <a:latin typeface="Blackadder ITC" pitchFamily="82" charset="0"/>
              </a:rPr>
              <a:t>saignements </a:t>
            </a:r>
            <a:r>
              <a:rPr lang="fr-FR" sz="3200" b="1" dirty="0" smtClean="0">
                <a:solidFill>
                  <a:schemeClr val="bg1"/>
                </a:solidFill>
                <a:latin typeface="Blackadder ITC" pitchFamily="82" charset="0"/>
              </a:rPr>
              <a:t>de </a:t>
            </a:r>
            <a:r>
              <a:rPr lang="fr-FR" sz="3200" b="1" dirty="0" smtClean="0">
                <a:solidFill>
                  <a:schemeClr val="bg1"/>
                </a:solidFill>
                <a:latin typeface="Blackadder ITC" pitchFamily="82" charset="0"/>
              </a:rPr>
              <a:t> nez  </a:t>
            </a:r>
            <a:r>
              <a:rPr lang="fr-FR" sz="3200" b="1" dirty="0" smtClean="0">
                <a:solidFill>
                  <a:schemeClr val="bg1"/>
                </a:solidFill>
                <a:latin typeface="Blackadder ITC" pitchFamily="82" charset="0"/>
              </a:rPr>
              <a:t>sans cause apparente</a:t>
            </a:r>
            <a:r>
              <a:rPr lang="fr-FR" sz="3200" b="1" dirty="0" smtClean="0">
                <a:solidFill>
                  <a:schemeClr val="bg1"/>
                </a:solidFill>
                <a:latin typeface="Blackadder ITC" pitchFamily="82" charset="0"/>
              </a:rPr>
              <a:t>.</a:t>
            </a:r>
          </a:p>
          <a:p>
            <a:pPr fontAlgn="base"/>
            <a:r>
              <a:rPr lang="fr-FR" sz="3200" b="1" dirty="0" smtClean="0">
                <a:solidFill>
                  <a:schemeClr val="bg1"/>
                </a:solidFill>
                <a:latin typeface="Times New Roman"/>
                <a:cs typeface="Times New Roman"/>
              </a:rPr>
              <a:t>*</a:t>
            </a:r>
            <a:r>
              <a:rPr lang="fr-FR" sz="3200" b="1" dirty="0" smtClean="0">
                <a:solidFill>
                  <a:schemeClr val="bg1"/>
                </a:solidFill>
                <a:latin typeface="Blackadder ITC" pitchFamily="82" charset="0"/>
              </a:rPr>
              <a:t>saignement  prolongé </a:t>
            </a:r>
            <a:r>
              <a:rPr lang="fr-FR" sz="3200" b="1" dirty="0" smtClean="0">
                <a:solidFill>
                  <a:schemeClr val="bg1"/>
                </a:solidFill>
                <a:latin typeface="Blackadder ITC" pitchFamily="82" charset="0"/>
              </a:rPr>
              <a:t>après </a:t>
            </a:r>
            <a:r>
              <a:rPr lang="fr-FR" sz="3200" b="1" dirty="0" smtClean="0">
                <a:solidFill>
                  <a:schemeClr val="bg1"/>
                </a:solidFill>
                <a:latin typeface="Blackadder ITC" pitchFamily="82" charset="0"/>
              </a:rPr>
              <a:t> l’extraction </a:t>
            </a:r>
            <a:r>
              <a:rPr lang="fr-FR" sz="3200" b="1" dirty="0" smtClean="0">
                <a:solidFill>
                  <a:schemeClr val="bg1"/>
                </a:solidFill>
                <a:latin typeface="Blackadder ITC" pitchFamily="82" charset="0"/>
              </a:rPr>
              <a:t>d’une dent ou une intervention </a:t>
            </a:r>
            <a:r>
              <a:rPr lang="fr-FR" sz="3200" b="1" dirty="0" smtClean="0">
                <a:solidFill>
                  <a:schemeClr val="bg1"/>
                </a:solidFill>
                <a:latin typeface="Blackadder ITC" pitchFamily="82" charset="0"/>
              </a:rPr>
              <a:t>chirurgicale</a:t>
            </a:r>
          </a:p>
          <a:p>
            <a:pPr fontAlgn="base"/>
            <a:r>
              <a:rPr lang="fr-FR" sz="3200" b="1" dirty="0" smtClean="0">
                <a:solidFill>
                  <a:schemeClr val="bg1"/>
                </a:solidFill>
                <a:latin typeface="Times New Roman"/>
                <a:cs typeface="Times New Roman"/>
              </a:rPr>
              <a:t>*</a:t>
            </a:r>
            <a:r>
              <a:rPr lang="fr-FR" sz="3200" b="1" dirty="0" smtClean="0">
                <a:solidFill>
                  <a:schemeClr val="bg1"/>
                </a:solidFill>
                <a:latin typeface="Blackadder ITC" pitchFamily="82" charset="0"/>
              </a:rPr>
              <a:t>saignement  prolongé  après </a:t>
            </a:r>
            <a:r>
              <a:rPr lang="fr-FR" sz="3200" b="1" dirty="0" smtClean="0">
                <a:solidFill>
                  <a:schemeClr val="bg1"/>
                </a:solidFill>
                <a:latin typeface="Blackadder ITC" pitchFamily="82" charset="0"/>
              </a:rPr>
              <a:t>un accident, particulièrement </a:t>
            </a:r>
            <a:r>
              <a:rPr lang="fr-FR" sz="3200" b="1" dirty="0" smtClean="0">
                <a:solidFill>
                  <a:schemeClr val="bg1"/>
                </a:solidFill>
                <a:latin typeface="Blackadder ITC" pitchFamily="82" charset="0"/>
              </a:rPr>
              <a:t> en cas  </a:t>
            </a:r>
            <a:r>
              <a:rPr lang="fr-FR" sz="3200" b="1" dirty="0" smtClean="0">
                <a:solidFill>
                  <a:schemeClr val="bg1"/>
                </a:solidFill>
                <a:latin typeface="Blackadder ITC" pitchFamily="82" charset="0"/>
              </a:rPr>
              <a:t>de </a:t>
            </a:r>
            <a:r>
              <a:rPr lang="fr-FR" sz="3200" b="1" dirty="0" smtClean="0">
                <a:solidFill>
                  <a:schemeClr val="bg1"/>
                </a:solidFill>
                <a:latin typeface="Blackadder ITC" pitchFamily="82" charset="0"/>
              </a:rPr>
              <a:t> lésion  </a:t>
            </a:r>
            <a:r>
              <a:rPr lang="fr-FR" sz="3200" b="1" dirty="0" smtClean="0">
                <a:solidFill>
                  <a:schemeClr val="bg1"/>
                </a:solidFill>
                <a:latin typeface="Blackadder ITC" pitchFamily="82" charset="0"/>
              </a:rPr>
              <a:t>à </a:t>
            </a:r>
            <a:r>
              <a:rPr lang="fr-FR" sz="3200" b="1" dirty="0" smtClean="0">
                <a:solidFill>
                  <a:schemeClr val="bg1"/>
                </a:solidFill>
                <a:latin typeface="Blackadder ITC" pitchFamily="82" charset="0"/>
              </a:rPr>
              <a:t> la  </a:t>
            </a:r>
            <a:r>
              <a:rPr lang="fr-FR" sz="3200" b="1" dirty="0" smtClean="0">
                <a:solidFill>
                  <a:schemeClr val="bg1"/>
                </a:solidFill>
                <a:latin typeface="Blackadder ITC" pitchFamily="82" charset="0"/>
              </a:rPr>
              <a:t>tête</a:t>
            </a:r>
            <a:endParaRPr lang="fr-FR" sz="3200" b="1" dirty="0" smtClean="0">
              <a:solidFill>
                <a:schemeClr val="bg1"/>
              </a:solidFill>
              <a:latin typeface="Blackadder ITC" pitchFamily="82" charset="0"/>
            </a:endParaRPr>
          </a:p>
          <a:p>
            <a:pPr fontAlgn="base"/>
            <a:endParaRPr lang="fr-FR" sz="3200" b="1" dirty="0" smtClean="0">
              <a:solidFill>
                <a:schemeClr val="bg1"/>
              </a:solidFill>
              <a:latin typeface="Blackadder ITC" pitchFamily="82" charset="0"/>
            </a:endParaRPr>
          </a:p>
          <a:p>
            <a:endParaRPr lang="fr-FR" sz="2800" b="1" dirty="0" smtClean="0">
              <a:solidFill>
                <a:srgbClr val="FF0000"/>
              </a:solidFill>
              <a:latin typeface="Blackadder ITC" pitchFamily="82" charset="0"/>
              <a:cs typeface="Times New Roman"/>
            </a:endParaRPr>
          </a:p>
          <a:p>
            <a:endParaRPr lang="fr-FR" sz="2800" b="1" dirty="0">
              <a:solidFill>
                <a:srgbClr val="FF0000"/>
              </a:solidFill>
              <a:latin typeface="Blackadder ITC" pitchFamily="82" charset="0"/>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edge">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edge">
                                      <p:cBhvr>
                                        <p:cTn id="12" dur="2000"/>
                                        <p:tgtEl>
                                          <p:spTgt spid="8">
                                            <p:txEl>
                                              <p:pRg st="1" end="1"/>
                                            </p:txEl>
                                          </p:spTgt>
                                        </p:tgtEl>
                                      </p:cBhvr>
                                    </p:animEffect>
                                  </p:childTnLst>
                                </p:cTn>
                              </p:par>
                              <p:par>
                                <p:cTn id="13" presetID="20" presetClass="entr" presetSubtype="0" fill="hold"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wedge">
                                      <p:cBhvr>
                                        <p:cTn id="15" dur="2000"/>
                                        <p:tgtEl>
                                          <p:spTgt spid="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wedge">
                                      <p:cBhvr>
                                        <p:cTn id="20" dur="2000"/>
                                        <p:tgtEl>
                                          <p:spTgt spid="8">
                                            <p:txEl>
                                              <p:pRg st="3" end="3"/>
                                            </p:txEl>
                                          </p:spTgt>
                                        </p:tgtEl>
                                      </p:cBhvr>
                                    </p:animEffect>
                                  </p:childTnLst>
                                </p:cTn>
                              </p:par>
                              <p:par>
                                <p:cTn id="21" presetID="20" presetClass="entr" presetSubtype="0" fill="hold" nodeType="with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wedge">
                                      <p:cBhvr>
                                        <p:cTn id="23" dur="2000"/>
                                        <p:tgtEl>
                                          <p:spTgt spid="8">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8">
                                            <p:txEl>
                                              <p:pRg st="5" end="5"/>
                                            </p:txEl>
                                          </p:spTgt>
                                        </p:tgtEl>
                                        <p:attrNameLst>
                                          <p:attrName>style.visibility</p:attrName>
                                        </p:attrNameLst>
                                      </p:cBhvr>
                                      <p:to>
                                        <p:strVal val="visible"/>
                                      </p:to>
                                    </p:set>
                                    <p:animEffect transition="in" filter="wedge">
                                      <p:cBhvr>
                                        <p:cTn id="28" dur="2000"/>
                                        <p:tgtEl>
                                          <p:spTgt spid="8">
                                            <p:txEl>
                                              <p:pRg st="5" end="5"/>
                                            </p:txEl>
                                          </p:spTgt>
                                        </p:tgtEl>
                                      </p:cBhvr>
                                    </p:animEffect>
                                  </p:childTnLst>
                                </p:cTn>
                              </p:par>
                              <p:par>
                                <p:cTn id="29" presetID="20" presetClass="entr" presetSubtype="0" fill="hold" nodeType="with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Effect transition="in" filter="wedge">
                                      <p:cBhvr>
                                        <p:cTn id="31" dur="20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0" y="428604"/>
            <a:ext cx="8858280" cy="6001643"/>
          </a:xfrm>
          <a:prstGeom prst="rect">
            <a:avLst/>
          </a:prstGeom>
        </p:spPr>
        <p:txBody>
          <a:bodyPr wrap="square">
            <a:spAutoFit/>
          </a:bodyPr>
          <a:lstStyle/>
          <a:p>
            <a:r>
              <a:rPr lang="fr-FR" dirty="0" smtClean="0"/>
              <a:t>                   </a:t>
            </a:r>
            <a:r>
              <a:rPr lang="fr-FR" sz="3200" b="1" dirty="0" smtClean="0">
                <a:solidFill>
                  <a:srgbClr val="FF0000"/>
                </a:solidFill>
                <a:latin typeface="Blackadder ITC" pitchFamily="82" charset="0"/>
              </a:rPr>
              <a:t>Le</a:t>
            </a:r>
            <a:r>
              <a:rPr lang="fr-FR" sz="3200" dirty="0" smtClean="0">
                <a:solidFill>
                  <a:srgbClr val="FF0000"/>
                </a:solidFill>
              </a:rPr>
              <a:t> </a:t>
            </a:r>
            <a:r>
              <a:rPr lang="fr-FR" sz="3200" b="1" dirty="0" smtClean="0">
                <a:solidFill>
                  <a:srgbClr val="FF0000"/>
                </a:solidFill>
                <a:latin typeface="Blackadder ITC" pitchFamily="82" charset="0"/>
              </a:rPr>
              <a:t>traitement</a:t>
            </a:r>
          </a:p>
          <a:p>
            <a:r>
              <a:rPr lang="fr-FR" sz="3200" b="1" dirty="0" smtClean="0">
                <a:solidFill>
                  <a:schemeClr val="bg1"/>
                </a:solidFill>
                <a:latin typeface="Blackadder ITC" pitchFamily="82" charset="0"/>
              </a:rPr>
              <a:t>        Parmi </a:t>
            </a:r>
            <a:r>
              <a:rPr lang="fr-FR" sz="3200" b="1" dirty="0" smtClean="0">
                <a:solidFill>
                  <a:schemeClr val="bg1"/>
                </a:solidFill>
                <a:latin typeface="Blackadder ITC" pitchFamily="82" charset="0"/>
              </a:rPr>
              <a:t>les autres traitements de l'hémophilie, on retrouve :</a:t>
            </a:r>
          </a:p>
          <a:p>
            <a:pPr>
              <a:buFont typeface="Arial" pitchFamily="34" charset="0"/>
              <a:buChar char="•"/>
            </a:pPr>
            <a:r>
              <a:rPr lang="fr-FR" sz="3200" b="1" dirty="0" smtClean="0">
                <a:latin typeface="Blackadder ITC" pitchFamily="82" charset="0"/>
              </a:rPr>
              <a:t>la  </a:t>
            </a:r>
            <a:r>
              <a:rPr lang="fr-FR" sz="3200" b="1" dirty="0" err="1" smtClean="0">
                <a:latin typeface="Blackadder ITC" pitchFamily="82" charset="0"/>
              </a:rPr>
              <a:t>desmopressine</a:t>
            </a:r>
            <a:r>
              <a:rPr lang="fr-FR" sz="3200" b="1" dirty="0" smtClean="0">
                <a:latin typeface="Blackadder ITC" pitchFamily="82" charset="0"/>
              </a:rPr>
              <a:t>  (</a:t>
            </a:r>
            <a:r>
              <a:rPr lang="fr-FR" sz="3200" b="1" dirty="0" smtClean="0">
                <a:latin typeface="Blackadder ITC" pitchFamily="82" charset="0"/>
              </a:rPr>
              <a:t>DDAVP</a:t>
            </a:r>
            <a:r>
              <a:rPr lang="fr-FR" sz="3200" b="1" dirty="0" smtClean="0">
                <a:latin typeface="Blackadder ITC" pitchFamily="82" charset="0"/>
              </a:rPr>
              <a:t>)</a:t>
            </a:r>
            <a:r>
              <a:rPr lang="fr-FR" sz="3200" b="1" dirty="0" smtClean="0">
                <a:latin typeface="Times New Roman"/>
                <a:cs typeface="Times New Roman"/>
              </a:rPr>
              <a:t>:</a:t>
            </a:r>
          </a:p>
          <a:p>
            <a:r>
              <a:rPr lang="fr-FR" sz="3200" b="1" dirty="0" smtClean="0">
                <a:solidFill>
                  <a:schemeClr val="bg1"/>
                </a:solidFill>
                <a:latin typeface="Blackadder ITC" pitchFamily="82" charset="0"/>
              </a:rPr>
              <a:t> </a:t>
            </a:r>
            <a:r>
              <a:rPr lang="fr-FR" sz="3200" b="1" dirty="0" smtClean="0">
                <a:solidFill>
                  <a:schemeClr val="bg1"/>
                </a:solidFill>
                <a:latin typeface="Blackadder ITC" pitchFamily="82" charset="0"/>
              </a:rPr>
              <a:t>    La </a:t>
            </a:r>
            <a:r>
              <a:rPr lang="fr-FR" sz="3200" b="1" dirty="0" err="1" smtClean="0">
                <a:solidFill>
                  <a:schemeClr val="bg1"/>
                </a:solidFill>
                <a:latin typeface="Blackadder ITC" pitchFamily="82" charset="0"/>
              </a:rPr>
              <a:t>desmopressine</a:t>
            </a:r>
            <a:r>
              <a:rPr lang="fr-FR" sz="3200" b="1" dirty="0" smtClean="0">
                <a:solidFill>
                  <a:schemeClr val="bg1"/>
                </a:solidFill>
                <a:latin typeface="Blackadder ITC" pitchFamily="82" charset="0"/>
              </a:rPr>
              <a:t> </a:t>
            </a:r>
            <a:r>
              <a:rPr lang="fr-FR" sz="3200" b="1" dirty="0" smtClean="0">
                <a:solidFill>
                  <a:schemeClr val="bg1"/>
                </a:solidFill>
                <a:latin typeface="Blackadder ITC" pitchFamily="82" charset="0"/>
              </a:rPr>
              <a:t> est </a:t>
            </a:r>
            <a:r>
              <a:rPr lang="fr-FR" sz="3200" b="1" dirty="0" smtClean="0">
                <a:solidFill>
                  <a:schemeClr val="bg1"/>
                </a:solidFill>
                <a:latin typeface="Blackadder ITC" pitchFamily="82" charset="0"/>
              </a:rPr>
              <a:t>une hormone synthétique servant à traiter les saignements légers chez les personnes atteintes d'hémophilie A. Il amène l'organisme à libérer </a:t>
            </a:r>
            <a:r>
              <a:rPr lang="fr-FR" sz="3200" b="1" dirty="0" smtClean="0">
                <a:solidFill>
                  <a:schemeClr val="bg1"/>
                </a:solidFill>
                <a:latin typeface="Blackadder ITC" pitchFamily="82" charset="0"/>
              </a:rPr>
              <a:t> plus </a:t>
            </a:r>
            <a:r>
              <a:rPr lang="fr-FR" sz="3200" b="1" dirty="0" smtClean="0">
                <a:solidFill>
                  <a:schemeClr val="bg1"/>
                </a:solidFill>
                <a:latin typeface="Blackadder ITC" pitchFamily="82" charset="0"/>
              </a:rPr>
              <a:t>de facteur VIII </a:t>
            </a:r>
            <a:r>
              <a:rPr lang="fr-FR" sz="3200" b="1" dirty="0" smtClean="0">
                <a:solidFill>
                  <a:schemeClr val="bg1"/>
                </a:solidFill>
                <a:latin typeface="Blackadder ITC" pitchFamily="82" charset="0"/>
              </a:rPr>
              <a:t>(8)et </a:t>
            </a:r>
            <a:r>
              <a:rPr lang="fr-FR" sz="3200" b="1" dirty="0" smtClean="0">
                <a:solidFill>
                  <a:schemeClr val="bg1"/>
                </a:solidFill>
                <a:latin typeface="Blackadder ITC" pitchFamily="82" charset="0"/>
              </a:rPr>
              <a:t>de facteur de </a:t>
            </a:r>
            <a:r>
              <a:rPr lang="fr-FR" sz="3200" b="1" dirty="0" err="1" smtClean="0">
                <a:solidFill>
                  <a:schemeClr val="bg1"/>
                </a:solidFill>
                <a:latin typeface="Blackadder ITC" pitchFamily="82" charset="0"/>
              </a:rPr>
              <a:t>von</a:t>
            </a:r>
            <a:r>
              <a:rPr lang="fr-FR" sz="3200" b="1" dirty="0" smtClean="0">
                <a:solidFill>
                  <a:schemeClr val="bg1"/>
                </a:solidFill>
                <a:latin typeface="Blackadder ITC" pitchFamily="82" charset="0"/>
              </a:rPr>
              <a:t> </a:t>
            </a:r>
            <a:r>
              <a:rPr lang="fr-FR" sz="3200" b="1" dirty="0" err="1" smtClean="0">
                <a:solidFill>
                  <a:schemeClr val="bg1"/>
                </a:solidFill>
                <a:latin typeface="Blackadder ITC" pitchFamily="82" charset="0"/>
              </a:rPr>
              <a:t>Willebrand</a:t>
            </a:r>
            <a:r>
              <a:rPr lang="fr-FR" sz="3200" b="1" dirty="0" smtClean="0">
                <a:solidFill>
                  <a:schemeClr val="bg1"/>
                </a:solidFill>
                <a:latin typeface="Blackadder ITC" pitchFamily="82" charset="0"/>
              </a:rPr>
              <a:t>. </a:t>
            </a:r>
            <a:endParaRPr lang="fr-FR" sz="3200" b="1" dirty="0" smtClean="0">
              <a:solidFill>
                <a:schemeClr val="bg1"/>
              </a:solidFill>
              <a:latin typeface="Blackadder ITC" pitchFamily="82" charset="0"/>
            </a:endParaRPr>
          </a:p>
          <a:p>
            <a:r>
              <a:rPr lang="fr-FR" sz="3200" b="1" dirty="0" smtClean="0">
                <a:solidFill>
                  <a:schemeClr val="bg1"/>
                </a:solidFill>
                <a:latin typeface="Blackadder ITC" pitchFamily="82" charset="0"/>
              </a:rPr>
              <a:t> </a:t>
            </a:r>
            <a:r>
              <a:rPr lang="fr-FR" sz="3200" b="1" dirty="0" smtClean="0">
                <a:solidFill>
                  <a:schemeClr val="bg1"/>
                </a:solidFill>
                <a:latin typeface="Blackadder ITC" pitchFamily="82" charset="0"/>
              </a:rPr>
              <a:t>      Le </a:t>
            </a:r>
            <a:r>
              <a:rPr lang="fr-FR" sz="3200" b="1" dirty="0" smtClean="0">
                <a:solidFill>
                  <a:schemeClr val="bg1"/>
                </a:solidFill>
                <a:latin typeface="Blackadder ITC" pitchFamily="82" charset="0"/>
              </a:rPr>
              <a:t>facteur de Von </a:t>
            </a:r>
            <a:r>
              <a:rPr lang="fr-FR" sz="3200" b="1" dirty="0" err="1" smtClean="0">
                <a:solidFill>
                  <a:schemeClr val="bg1"/>
                </a:solidFill>
                <a:latin typeface="Blackadder ITC" pitchFamily="82" charset="0"/>
              </a:rPr>
              <a:t>Willebrand</a:t>
            </a:r>
            <a:r>
              <a:rPr lang="fr-FR" sz="3200" b="1" dirty="0" smtClean="0">
                <a:solidFill>
                  <a:schemeClr val="bg1"/>
                </a:solidFill>
                <a:latin typeface="Blackadder ITC" pitchFamily="82" charset="0"/>
              </a:rPr>
              <a:t> aide à conserver le facteur VIII plus longtemps dans la circulation sanguine. On peut administrer le DDAVP sous forme d'injection ou comme vaporisateur nasal. On ne l'utilise que dans certaines situations, car son effet peut s'estomper s'il est donné trop fréquemment</a:t>
            </a:r>
            <a:r>
              <a:rPr lang="fr-FR" sz="3200" b="1" dirty="0" smtClean="0">
                <a:solidFill>
                  <a:schemeClr val="bg1"/>
                </a:solidFill>
                <a:latin typeface="Blackadder ITC" pitchFamily="82" charset="0"/>
              </a:rPr>
              <a:t>.</a:t>
            </a:r>
            <a:endParaRPr lang="fr-FR" sz="3200" b="1" dirty="0" smtClean="0">
              <a:solidFill>
                <a:schemeClr val="bg1"/>
              </a:solidFill>
              <a:latin typeface="Blackadder ITC" pitchFamily="82" charset="0"/>
            </a:endParaRPr>
          </a:p>
        </p:txBody>
      </p:sp>
    </p:spTree>
  </p:cSld>
  <p:clrMapOvr>
    <a:masterClrMapping/>
  </p:clrMapOvr>
  <p:transition spd="slow">
    <p:push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3999" cy="6858000"/>
          </a:xfrm>
        </p:spPr>
      </p:pic>
      <p:sp>
        <p:nvSpPr>
          <p:cNvPr id="5" name="Rectangle 4"/>
          <p:cNvSpPr/>
          <p:nvPr/>
        </p:nvSpPr>
        <p:spPr>
          <a:xfrm>
            <a:off x="214282" y="357166"/>
            <a:ext cx="8715404" cy="6494085"/>
          </a:xfrm>
          <a:prstGeom prst="rect">
            <a:avLst/>
          </a:prstGeom>
        </p:spPr>
        <p:txBody>
          <a:bodyPr wrap="square">
            <a:spAutoFit/>
          </a:bodyPr>
          <a:lstStyle/>
          <a:p>
            <a:pPr>
              <a:buFont typeface="Arial" pitchFamily="34" charset="0"/>
              <a:buChar char="•"/>
            </a:pPr>
            <a:r>
              <a:rPr lang="fr-FR" sz="3200" b="1" dirty="0" smtClean="0">
                <a:latin typeface="Blackadder ITC" pitchFamily="82" charset="0"/>
              </a:rPr>
              <a:t>l'acide </a:t>
            </a:r>
            <a:r>
              <a:rPr lang="fr-FR" sz="3200" b="1" dirty="0" err="1" smtClean="0">
                <a:latin typeface="Blackadder ITC" pitchFamily="82" charset="0"/>
              </a:rPr>
              <a:t>tranexamique</a:t>
            </a:r>
            <a:r>
              <a:rPr lang="fr-FR" sz="3200" b="1" dirty="0" smtClean="0">
                <a:latin typeface="Times New Roman"/>
                <a:cs typeface="Times New Roman"/>
              </a:rPr>
              <a:t>:</a:t>
            </a:r>
            <a:r>
              <a:rPr lang="fr-FR" sz="3200" b="1" dirty="0" smtClean="0">
                <a:latin typeface="Blackadder ITC" pitchFamily="82" charset="0"/>
              </a:rPr>
              <a:t> </a:t>
            </a:r>
          </a:p>
          <a:p>
            <a:r>
              <a:rPr lang="fr-FR" sz="3200" b="1" dirty="0" smtClean="0">
                <a:solidFill>
                  <a:schemeClr val="bg1"/>
                </a:solidFill>
                <a:latin typeface="Blackadder ITC" pitchFamily="82" charset="0"/>
              </a:rPr>
              <a:t> </a:t>
            </a:r>
            <a:r>
              <a:rPr lang="fr-FR" sz="3200" b="1" dirty="0" smtClean="0">
                <a:solidFill>
                  <a:schemeClr val="bg1"/>
                </a:solidFill>
                <a:latin typeface="Blackadder ITC" pitchFamily="82" charset="0"/>
              </a:rPr>
              <a:t>   L'acide </a:t>
            </a:r>
            <a:r>
              <a:rPr lang="fr-FR" sz="3200" b="1" dirty="0" err="1" smtClean="0">
                <a:solidFill>
                  <a:schemeClr val="bg1"/>
                </a:solidFill>
                <a:latin typeface="Blackadder ITC" pitchFamily="82" charset="0"/>
              </a:rPr>
              <a:t>tranexamique</a:t>
            </a:r>
            <a:r>
              <a:rPr lang="fr-FR" sz="3200" b="1" dirty="0" smtClean="0">
                <a:solidFill>
                  <a:schemeClr val="bg1"/>
                </a:solidFill>
                <a:latin typeface="Blackadder ITC" pitchFamily="82" charset="0"/>
              </a:rPr>
              <a:t> appartient à la classe de médicaments appelés </a:t>
            </a:r>
            <a:r>
              <a:rPr lang="fr-FR" sz="3200" b="1" dirty="0" err="1" smtClean="0">
                <a:solidFill>
                  <a:schemeClr val="bg1"/>
                </a:solidFill>
                <a:latin typeface="Blackadder ITC" pitchFamily="82" charset="0"/>
              </a:rPr>
              <a:t>antifibrinolytiques</a:t>
            </a:r>
            <a:r>
              <a:rPr lang="fr-FR" sz="3200" b="1" dirty="0" smtClean="0">
                <a:solidFill>
                  <a:schemeClr val="bg1"/>
                </a:solidFill>
                <a:latin typeface="Blackadder ITC" pitchFamily="82" charset="0"/>
              </a:rPr>
              <a:t>. Ces médicaments empêchent la dégradation des caillots </a:t>
            </a:r>
            <a:r>
              <a:rPr lang="fr-FR" sz="3200" b="1" dirty="0" smtClean="0">
                <a:solidFill>
                  <a:schemeClr val="bg1"/>
                </a:solidFill>
                <a:latin typeface="Blackadder ITC" pitchFamily="82" charset="0"/>
              </a:rPr>
              <a:t> sanguins</a:t>
            </a:r>
            <a:r>
              <a:rPr lang="fr-FR" sz="3200" b="1" dirty="0" smtClean="0">
                <a:solidFill>
                  <a:schemeClr val="bg1"/>
                </a:solidFill>
                <a:latin typeface="Blackadder ITC" pitchFamily="82" charset="0"/>
              </a:rPr>
              <a:t>. On peut l'utiliser avec le traitement de remplacement des facteurs de coagulation sous forme de comprimé ou d'injection intraveineuse. On l'utilise habituellement avant une intervention dentaire ou pour traiter les saignements de la bouche.</a:t>
            </a:r>
          </a:p>
          <a:p>
            <a:pPr>
              <a:buFont typeface="Arial" pitchFamily="34" charset="0"/>
              <a:buChar char="•"/>
            </a:pPr>
            <a:r>
              <a:rPr lang="fr-FR" sz="3200" b="1" dirty="0" smtClean="0">
                <a:latin typeface="Blackadder ITC" pitchFamily="82" charset="0"/>
              </a:rPr>
              <a:t>la thérapie </a:t>
            </a:r>
            <a:r>
              <a:rPr lang="fr-FR" sz="3200" b="1" dirty="0" smtClean="0">
                <a:latin typeface="Blackadder ITC" pitchFamily="82" charset="0"/>
              </a:rPr>
              <a:t>génique</a:t>
            </a:r>
            <a:r>
              <a:rPr lang="fr-FR" sz="3200" b="1" dirty="0" smtClean="0">
                <a:latin typeface="Times New Roman"/>
                <a:cs typeface="Times New Roman"/>
              </a:rPr>
              <a:t>:</a:t>
            </a:r>
            <a:r>
              <a:rPr lang="fr-FR" sz="3200" b="1" dirty="0" smtClean="0">
                <a:solidFill>
                  <a:schemeClr val="bg1"/>
                </a:solidFill>
                <a:latin typeface="Blackadder ITC" pitchFamily="82" charset="0"/>
              </a:rPr>
              <a:t> </a:t>
            </a:r>
          </a:p>
          <a:p>
            <a:pPr>
              <a:buFont typeface="Arial" pitchFamily="34" charset="0"/>
              <a:buChar char="•"/>
            </a:pPr>
            <a:r>
              <a:rPr lang="fr-FR" sz="3200" b="1" dirty="0" smtClean="0">
                <a:solidFill>
                  <a:schemeClr val="bg1"/>
                </a:solidFill>
                <a:latin typeface="Blackadder ITC" pitchFamily="82" charset="0"/>
              </a:rPr>
              <a:t>Les </a:t>
            </a:r>
            <a:r>
              <a:rPr lang="fr-FR" sz="3200" b="1" dirty="0" smtClean="0">
                <a:solidFill>
                  <a:schemeClr val="bg1"/>
                </a:solidFill>
                <a:latin typeface="Blackadder ITC" pitchFamily="82" charset="0"/>
              </a:rPr>
              <a:t>chercheurs essaient de trouver des façons de réparer les gènes anormaux responsables de l'hémophilie. La thérapie génique n'est pas encore utilisée communément, car plus de recherche est nécessaire</a:t>
            </a:r>
            <a:endParaRPr lang="fr-FR" sz="3200" dirty="0"/>
          </a:p>
        </p:txBody>
      </p:sp>
    </p:spTree>
  </p:cSld>
  <p:clrMapOvr>
    <a:masterClrMapping/>
  </p:clrMapOvr>
  <p:transition spd="slow">
    <p:push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3999" cy="6858000"/>
          </a:xfrm>
        </p:spPr>
      </p:pic>
      <p:sp>
        <p:nvSpPr>
          <p:cNvPr id="5" name="Rectangle 4"/>
          <p:cNvSpPr/>
          <p:nvPr/>
        </p:nvSpPr>
        <p:spPr>
          <a:xfrm>
            <a:off x="3571868" y="928670"/>
            <a:ext cx="1989647" cy="707886"/>
          </a:xfrm>
          <a:prstGeom prst="rect">
            <a:avLst/>
          </a:prstGeom>
        </p:spPr>
        <p:txBody>
          <a:bodyPr wrap="none">
            <a:spAutoFit/>
          </a:bodyPr>
          <a:lstStyle/>
          <a:p>
            <a:r>
              <a:rPr lang="fr-FR" sz="4000" b="1" dirty="0" smtClean="0">
                <a:solidFill>
                  <a:srgbClr val="FF0000"/>
                </a:solidFill>
                <a:latin typeface="Blackadder ITC" pitchFamily="82" charset="0"/>
              </a:rPr>
              <a:t>conclusion</a:t>
            </a:r>
            <a:r>
              <a:rPr lang="fr-FR" b="1" dirty="0" smtClean="0">
                <a:solidFill>
                  <a:srgbClr val="FF0000"/>
                </a:solidFill>
                <a:latin typeface="Times New Roman"/>
                <a:cs typeface="Times New Roman"/>
              </a:rPr>
              <a:t>:</a:t>
            </a:r>
            <a:endParaRPr lang="fr-FR" dirty="0">
              <a:solidFill>
                <a:srgbClr val="FF0000"/>
              </a:solidFill>
            </a:endParaRPr>
          </a:p>
        </p:txBody>
      </p:sp>
    </p:spTree>
  </p:cSld>
  <p:clrMapOvr>
    <a:masterClrMapping/>
  </p:clrMapOvr>
  <p:transition spd="slow">
    <p:push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3999" cy="6858000"/>
          </a:xfrm>
        </p:spPr>
      </p:pic>
      <p:sp>
        <p:nvSpPr>
          <p:cNvPr id="5" name="Rectangle 4"/>
          <p:cNvSpPr/>
          <p:nvPr/>
        </p:nvSpPr>
        <p:spPr>
          <a:xfrm>
            <a:off x="428596" y="357166"/>
            <a:ext cx="8429652" cy="7971413"/>
          </a:xfrm>
          <a:prstGeom prst="rect">
            <a:avLst/>
          </a:prstGeom>
        </p:spPr>
        <p:txBody>
          <a:bodyPr wrap="square">
            <a:spAutoFit/>
          </a:bodyPr>
          <a:lstStyle/>
          <a:p>
            <a:pPr algn="ctr"/>
            <a:r>
              <a:rPr lang="fr-FR" sz="3200" b="1" dirty="0" smtClean="0">
                <a:solidFill>
                  <a:srgbClr val="FF0000"/>
                </a:solidFill>
                <a:latin typeface="Blackadder ITC" pitchFamily="82" charset="0"/>
              </a:rPr>
              <a:t>   </a:t>
            </a:r>
            <a:r>
              <a:rPr lang="fr-FR" sz="3200" b="1" dirty="0" smtClean="0">
                <a:solidFill>
                  <a:srgbClr val="FF0000"/>
                </a:solidFill>
                <a:effectLst>
                  <a:reflection blurRad="6350" stA="60000" endA="900" endPos="58000" dir="5400000" sy="-100000" algn="bl" rotWithShape="0"/>
                </a:effectLst>
                <a:latin typeface="Blackadder ITC" pitchFamily="82" charset="0"/>
              </a:rPr>
              <a:t>Plan du travail</a:t>
            </a:r>
            <a:r>
              <a:rPr lang="fr-FR" sz="3200" b="1" dirty="0" smtClean="0">
                <a:solidFill>
                  <a:srgbClr val="FF0000"/>
                </a:solidFill>
                <a:effectLst>
                  <a:reflection blurRad="6350" stA="60000" endA="900" endPos="58000" dir="5400000" sy="-100000" algn="bl" rotWithShape="0"/>
                </a:effectLst>
                <a:latin typeface="Times New Roman"/>
                <a:cs typeface="Times New Roman"/>
              </a:rPr>
              <a:t>:</a:t>
            </a:r>
          </a:p>
          <a:p>
            <a:pPr algn="ctr">
              <a:buFont typeface="Symbol" pitchFamily="18" charset="2"/>
              <a:buChar char=""/>
            </a:pPr>
            <a:r>
              <a:rPr lang="fr-FR" sz="3200" b="1" dirty="0" smtClean="0">
                <a:solidFill>
                  <a:schemeClr val="bg1"/>
                </a:solidFill>
                <a:latin typeface="Blackadder ITC" pitchFamily="82" charset="0"/>
                <a:cs typeface="Times New Roman"/>
              </a:rPr>
              <a:t>Introduction</a:t>
            </a:r>
          </a:p>
          <a:p>
            <a:pPr algn="ctr">
              <a:buFont typeface="Symbol" pitchFamily="18" charset="2"/>
              <a:buChar char=""/>
            </a:pPr>
            <a:r>
              <a:rPr lang="fr-FR" sz="3200" b="1" dirty="0" smtClean="0">
                <a:solidFill>
                  <a:schemeClr val="bg1"/>
                </a:solidFill>
                <a:latin typeface="Blackadder ITC" pitchFamily="82" charset="0"/>
              </a:rPr>
              <a:t>Histoire </a:t>
            </a:r>
            <a:r>
              <a:rPr lang="fr-FR" sz="3200" b="1" dirty="0" smtClean="0">
                <a:solidFill>
                  <a:schemeClr val="bg1"/>
                </a:solidFill>
                <a:latin typeface="Blackadder ITC" pitchFamily="82" charset="0"/>
              </a:rPr>
              <a:t>de </a:t>
            </a:r>
            <a:r>
              <a:rPr lang="fr-FR" sz="3200" b="1" dirty="0" smtClean="0">
                <a:solidFill>
                  <a:schemeClr val="bg1"/>
                </a:solidFill>
                <a:latin typeface="Blackadder ITC" pitchFamily="82" charset="0"/>
              </a:rPr>
              <a:t>l’hémophilie</a:t>
            </a:r>
          </a:p>
          <a:p>
            <a:pPr algn="ctr">
              <a:buFont typeface="Symbol" pitchFamily="18" charset="2"/>
              <a:buChar char="§"/>
            </a:pPr>
            <a:r>
              <a:rPr lang="fr-FR" sz="3200" b="1" dirty="0" smtClean="0">
                <a:solidFill>
                  <a:schemeClr val="bg1"/>
                </a:solidFill>
                <a:effectLst/>
                <a:latin typeface="Blackadder ITC" pitchFamily="82" charset="0"/>
              </a:rPr>
              <a:t>définition de </a:t>
            </a:r>
            <a:r>
              <a:rPr lang="fr-FR" sz="3200" b="1" dirty="0" smtClean="0">
                <a:solidFill>
                  <a:schemeClr val="bg1"/>
                </a:solidFill>
                <a:effectLst/>
                <a:latin typeface="Blackadder ITC" pitchFamily="82" charset="0"/>
              </a:rPr>
              <a:t>L’hémophilie</a:t>
            </a:r>
          </a:p>
          <a:p>
            <a:pPr algn="ctr">
              <a:buFont typeface="Symbol" pitchFamily="18" charset="2"/>
              <a:buChar char=""/>
            </a:pPr>
            <a:r>
              <a:rPr lang="fr-FR" sz="3200" b="1" dirty="0" smtClean="0">
                <a:solidFill>
                  <a:schemeClr val="bg1"/>
                </a:solidFill>
                <a:effectLst/>
                <a:latin typeface="Blackadder ITC" pitchFamily="82" charset="0"/>
              </a:rPr>
              <a:t> Les types de </a:t>
            </a:r>
            <a:r>
              <a:rPr lang="fr-FR" sz="3200" b="1" dirty="0" smtClean="0">
                <a:solidFill>
                  <a:schemeClr val="bg1"/>
                </a:solidFill>
                <a:effectLst/>
                <a:latin typeface="Blackadder ITC" pitchFamily="82" charset="0"/>
              </a:rPr>
              <a:t>L’hémophilie</a:t>
            </a:r>
          </a:p>
          <a:p>
            <a:pPr algn="ctr">
              <a:buFont typeface="Symbol" pitchFamily="18" charset="2"/>
              <a:buChar char=""/>
            </a:pPr>
            <a:r>
              <a:rPr lang="fr-FR" sz="3200" b="1" dirty="0" smtClean="0">
                <a:solidFill>
                  <a:schemeClr val="bg1"/>
                </a:solidFill>
                <a:effectLst/>
                <a:latin typeface="Blackadder ITC" pitchFamily="82" charset="0"/>
              </a:rPr>
              <a:t>Les causes de </a:t>
            </a:r>
            <a:r>
              <a:rPr lang="fr-FR" sz="3200" b="1" dirty="0" smtClean="0">
                <a:solidFill>
                  <a:schemeClr val="bg1"/>
                </a:solidFill>
                <a:effectLst/>
                <a:latin typeface="Blackadder ITC" pitchFamily="82" charset="0"/>
              </a:rPr>
              <a:t>l’hémophilie</a:t>
            </a:r>
          </a:p>
          <a:p>
            <a:pPr algn="ctr">
              <a:buFont typeface="Symbol" pitchFamily="18" charset="2"/>
              <a:buChar char=""/>
            </a:pPr>
            <a:r>
              <a:rPr lang="fr-FR" sz="3200" b="1" dirty="0" smtClean="0">
                <a:solidFill>
                  <a:schemeClr val="bg1"/>
                </a:solidFill>
                <a:effectLst/>
                <a:latin typeface="Blackadder ITC" pitchFamily="82" charset="0"/>
                <a:cs typeface="Times New Roman"/>
              </a:rPr>
              <a:t>La transmission de </a:t>
            </a:r>
            <a:r>
              <a:rPr lang="fr-FR" sz="3200" b="1" dirty="0" smtClean="0">
                <a:solidFill>
                  <a:schemeClr val="bg1"/>
                </a:solidFill>
                <a:effectLst/>
                <a:latin typeface="Blackadder ITC" pitchFamily="82" charset="0"/>
                <a:cs typeface="Times New Roman"/>
              </a:rPr>
              <a:t>l’hémophilie</a:t>
            </a:r>
          </a:p>
          <a:p>
            <a:pPr algn="ctr">
              <a:buFont typeface="Symbol" pitchFamily="18" charset="2"/>
              <a:buChar char=""/>
            </a:pPr>
            <a:r>
              <a:rPr lang="fr-FR" sz="3200" b="1" dirty="0" smtClean="0">
                <a:solidFill>
                  <a:schemeClr val="bg1"/>
                </a:solidFill>
                <a:effectLst/>
                <a:latin typeface="Blackadder ITC" pitchFamily="82" charset="0"/>
              </a:rPr>
              <a:t> Les différent niveaux de gravité </a:t>
            </a:r>
            <a:r>
              <a:rPr lang="fr-FR" sz="3200" b="1" dirty="0" smtClean="0">
                <a:solidFill>
                  <a:schemeClr val="bg1"/>
                </a:solidFill>
                <a:effectLst/>
                <a:latin typeface="Blackadder ITC" pitchFamily="82" charset="0"/>
              </a:rPr>
              <a:t>d’hémophilie</a:t>
            </a:r>
          </a:p>
          <a:p>
            <a:pPr algn="ctr">
              <a:buFont typeface="Symbol" pitchFamily="18" charset="2"/>
              <a:buChar char=""/>
            </a:pPr>
            <a:r>
              <a:rPr lang="fr-FR" sz="3200" b="1" dirty="0" smtClean="0">
                <a:solidFill>
                  <a:schemeClr val="bg1"/>
                </a:solidFill>
                <a:effectLst/>
                <a:latin typeface="Blackadder ITC" pitchFamily="82" charset="0"/>
              </a:rPr>
              <a:t>Les Symptômes et les  Complications de </a:t>
            </a:r>
            <a:r>
              <a:rPr lang="fr-FR" sz="3200" b="1" dirty="0" smtClean="0">
                <a:solidFill>
                  <a:schemeClr val="bg1"/>
                </a:solidFill>
                <a:effectLst/>
                <a:latin typeface="Blackadder ITC" pitchFamily="82" charset="0"/>
              </a:rPr>
              <a:t>l’hémophilie</a:t>
            </a:r>
          </a:p>
          <a:p>
            <a:pPr algn="ctr">
              <a:buFont typeface="Symbol" pitchFamily="18" charset="2"/>
              <a:buChar char=""/>
            </a:pPr>
            <a:r>
              <a:rPr lang="fr-FR" sz="3200" b="1" dirty="0" smtClean="0">
                <a:solidFill>
                  <a:schemeClr val="bg1"/>
                </a:solidFill>
                <a:effectLst/>
                <a:latin typeface="Blackadder ITC" pitchFamily="82" charset="0"/>
              </a:rPr>
              <a:t>Le</a:t>
            </a:r>
            <a:r>
              <a:rPr lang="fr-FR" sz="3200" dirty="0" smtClean="0">
                <a:solidFill>
                  <a:schemeClr val="bg1"/>
                </a:solidFill>
                <a:effectLst/>
              </a:rPr>
              <a:t> </a:t>
            </a:r>
            <a:r>
              <a:rPr lang="fr-FR" sz="3200" b="1" dirty="0" smtClean="0">
                <a:solidFill>
                  <a:schemeClr val="bg1"/>
                </a:solidFill>
                <a:effectLst/>
                <a:latin typeface="Blackadder ITC" pitchFamily="82" charset="0"/>
              </a:rPr>
              <a:t>traitement de l’hémophilie</a:t>
            </a:r>
          </a:p>
          <a:p>
            <a:pPr algn="ctr">
              <a:buFont typeface="Symbol" pitchFamily="18" charset="2"/>
              <a:buChar char=""/>
            </a:pPr>
            <a:r>
              <a:rPr lang="fr-FR" sz="3200" b="1" dirty="0" smtClean="0">
                <a:solidFill>
                  <a:schemeClr val="bg1"/>
                </a:solidFill>
                <a:effectLst/>
                <a:latin typeface="Blackadder ITC" pitchFamily="82" charset="0"/>
              </a:rPr>
              <a:t>Conclusion</a:t>
            </a:r>
          </a:p>
          <a:p>
            <a:pPr algn="ctr"/>
            <a:endParaRPr lang="fr-FR" sz="3200" b="1" dirty="0" smtClean="0">
              <a:solidFill>
                <a:schemeClr val="bg1"/>
              </a:solidFill>
              <a:effectLst/>
              <a:latin typeface="Blackadder ITC" pitchFamily="82" charset="0"/>
            </a:endParaRPr>
          </a:p>
          <a:p>
            <a:pPr algn="ctr"/>
            <a:endParaRPr lang="fr-FR" sz="3200" b="1" dirty="0" smtClean="0">
              <a:solidFill>
                <a:schemeClr val="bg1"/>
              </a:solidFill>
              <a:effectLst/>
              <a:latin typeface="Blackadder ITC" pitchFamily="82" charset="0"/>
            </a:endParaRPr>
          </a:p>
          <a:p>
            <a:pPr algn="ctr"/>
            <a:endParaRPr lang="fr-FR" sz="3200" b="1" dirty="0" smtClean="0">
              <a:solidFill>
                <a:schemeClr val="bg1"/>
              </a:solidFill>
              <a:effectLst/>
              <a:latin typeface="Blackadder ITC" pitchFamily="82" charset="0"/>
            </a:endParaRPr>
          </a:p>
          <a:p>
            <a:pPr algn="ctr"/>
            <a:endParaRPr lang="fr-FR" sz="3200" b="1" dirty="0" smtClean="0">
              <a:solidFill>
                <a:schemeClr val="bg1"/>
              </a:solidFill>
              <a:latin typeface="Times New Roman"/>
              <a:cs typeface="Times New Roman"/>
            </a:endParaRPr>
          </a:p>
          <a:p>
            <a:pPr algn="ctr"/>
            <a:endParaRPr lang="fr-FR" sz="3200" dirty="0">
              <a:solidFill>
                <a:schemeClr val="bg1"/>
              </a:solidFill>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 calcmode="lin" valueType="num">
                                      <p:cBhvr additive="base">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8" end="8"/>
                                            </p:txEl>
                                          </p:spTgt>
                                        </p:tgtEl>
                                        <p:attrNameLst>
                                          <p:attrName>style.visibility</p:attrName>
                                        </p:attrNameLst>
                                      </p:cBhvr>
                                      <p:to>
                                        <p:strVal val="visible"/>
                                      </p:to>
                                    </p:set>
                                    <p:anim calcmode="lin" valueType="num">
                                      <p:cBhvr additive="base">
                                        <p:cTn id="49"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9" end="9"/>
                                            </p:txEl>
                                          </p:spTgt>
                                        </p:tgtEl>
                                        <p:attrNameLst>
                                          <p:attrName>style.visibility</p:attrName>
                                        </p:attrNameLst>
                                      </p:cBhvr>
                                      <p:to>
                                        <p:strVal val="visible"/>
                                      </p:to>
                                    </p:set>
                                    <p:anim calcmode="lin" valueType="num">
                                      <p:cBhvr additive="base">
                                        <p:cTn id="55"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
                                            <p:txEl>
                                              <p:pRg st="10" end="10"/>
                                            </p:txEl>
                                          </p:spTgt>
                                        </p:tgtEl>
                                        <p:attrNameLst>
                                          <p:attrName>style.visibility</p:attrName>
                                        </p:attrNameLst>
                                      </p:cBhvr>
                                      <p:to>
                                        <p:strVal val="visible"/>
                                      </p:to>
                                    </p:set>
                                    <p:anim calcmode="lin" valueType="num">
                                      <p:cBhvr additive="base">
                                        <p:cTn id="61"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3357554" y="714356"/>
            <a:ext cx="2303836" cy="646331"/>
          </a:xfrm>
          <a:prstGeom prst="rect">
            <a:avLst/>
          </a:prstGeom>
        </p:spPr>
        <p:txBody>
          <a:bodyPr wrap="none">
            <a:spAutoFit/>
          </a:bodyPr>
          <a:lstStyle/>
          <a:p>
            <a:r>
              <a:rPr lang="fr-FR" sz="3600" b="1" dirty="0" smtClean="0">
                <a:solidFill>
                  <a:srgbClr val="FF0000"/>
                </a:solidFill>
                <a:effectLst>
                  <a:reflection blurRad="6350" stA="60000" endA="900" endPos="58000" dir="5400000" sy="-100000" algn="bl" rotWithShape="0"/>
                </a:effectLst>
                <a:latin typeface="Blackadder ITC" pitchFamily="82" charset="0"/>
              </a:rPr>
              <a:t>Introduction</a:t>
            </a:r>
            <a:r>
              <a:rPr lang="fr-FR" sz="3600" b="1" dirty="0" smtClean="0">
                <a:solidFill>
                  <a:srgbClr val="FF0000"/>
                </a:solidFill>
                <a:effectLst>
                  <a:reflection blurRad="6350" stA="60000" endA="900" endPos="58000" dir="5400000" sy="-100000" algn="bl" rotWithShape="0"/>
                </a:effectLst>
                <a:latin typeface="Times New Roman"/>
                <a:cs typeface="Times New Roman"/>
              </a:rPr>
              <a:t>:</a:t>
            </a:r>
            <a:endParaRPr lang="fr-FR" sz="3600" dirty="0">
              <a:solidFill>
                <a:srgbClr val="FF0000"/>
              </a:solidFill>
              <a:effectLst>
                <a:reflection blurRad="6350" stA="60000" endA="900" endPos="58000" dir="5400000" sy="-100000" algn="bl" rotWithShape="0"/>
              </a:effectLst>
            </a:endParaRPr>
          </a:p>
        </p:txBody>
      </p:sp>
    </p:spTree>
  </p:cSld>
  <p:clrMapOvr>
    <a:masterClrMapping/>
  </p:clrMapOvr>
  <p:transition spd="slow">
    <p:push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214282" y="500042"/>
            <a:ext cx="8929718" cy="5693866"/>
          </a:xfrm>
          <a:prstGeom prst="rect">
            <a:avLst/>
          </a:prstGeom>
        </p:spPr>
        <p:txBody>
          <a:bodyPr wrap="square">
            <a:spAutoFit/>
          </a:bodyPr>
          <a:lstStyle/>
          <a:p>
            <a:r>
              <a:rPr lang="fr-FR" sz="2800" b="1" dirty="0" smtClean="0">
                <a:solidFill>
                  <a:srgbClr val="FF0000"/>
                </a:solidFill>
                <a:latin typeface="Blackadder ITC" pitchFamily="82" charset="0"/>
              </a:rPr>
              <a:t>                                        Histoire de l’hémophilie</a:t>
            </a:r>
            <a:r>
              <a:rPr lang="fr-FR" sz="2800" b="1" dirty="0" smtClean="0">
                <a:solidFill>
                  <a:srgbClr val="FF0000"/>
                </a:solidFill>
                <a:latin typeface="Blackadder ITC" pitchFamily="82" charset="0"/>
                <a:cs typeface="Times New Roman"/>
              </a:rPr>
              <a:t>:</a:t>
            </a:r>
          </a:p>
          <a:p>
            <a:r>
              <a:rPr lang="fr-FR" sz="2800" b="1" dirty="0" smtClean="0">
                <a:solidFill>
                  <a:schemeClr val="bg1"/>
                </a:solidFill>
                <a:latin typeface="Blackadder ITC" pitchFamily="82" charset="0"/>
              </a:rPr>
              <a:t>      On </a:t>
            </a:r>
            <a:r>
              <a:rPr lang="fr-FR" sz="2800" b="1" dirty="0" smtClean="0">
                <a:solidFill>
                  <a:schemeClr val="bg1"/>
                </a:solidFill>
                <a:latin typeface="Blackadder ITC" pitchFamily="82" charset="0"/>
              </a:rPr>
              <a:t>retrouve de premiers témoignages de cas d’hémophilie dès le deuxième siècle avant Jésus-Christ. </a:t>
            </a:r>
            <a:r>
              <a:rPr lang="fr-FR" sz="2800" b="1" dirty="0" smtClean="0">
                <a:solidFill>
                  <a:schemeClr val="bg1"/>
                </a:solidFill>
                <a:latin typeface="Blackadder ITC" pitchFamily="82" charset="0"/>
              </a:rPr>
              <a:t> </a:t>
            </a:r>
          </a:p>
          <a:p>
            <a:r>
              <a:rPr lang="fr-FR" sz="2800" b="1" dirty="0" smtClean="0">
                <a:solidFill>
                  <a:schemeClr val="bg1"/>
                </a:solidFill>
                <a:latin typeface="Blackadder ITC" pitchFamily="82" charset="0"/>
              </a:rPr>
              <a:t> </a:t>
            </a:r>
            <a:r>
              <a:rPr lang="fr-FR" sz="2800" b="1" dirty="0" smtClean="0">
                <a:solidFill>
                  <a:schemeClr val="bg1"/>
                </a:solidFill>
                <a:latin typeface="Blackadder ITC" pitchFamily="82" charset="0"/>
              </a:rPr>
              <a:t>      La </a:t>
            </a:r>
            <a:r>
              <a:rPr lang="fr-FR" sz="2800" b="1" dirty="0" smtClean="0">
                <a:solidFill>
                  <a:schemeClr val="bg1"/>
                </a:solidFill>
                <a:latin typeface="Blackadder ITC" pitchFamily="82" charset="0"/>
              </a:rPr>
              <a:t>maladie est aussi connue comme la </a:t>
            </a:r>
            <a:r>
              <a:rPr lang="fr-FR" sz="2800" b="1" dirty="0" smtClean="0">
                <a:latin typeface="Blackadder ITC" pitchFamily="82" charset="0"/>
              </a:rPr>
              <a:t>«maladie des rois», </a:t>
            </a:r>
            <a:r>
              <a:rPr lang="fr-FR" sz="2800" b="1" dirty="0" smtClean="0">
                <a:solidFill>
                  <a:schemeClr val="bg1"/>
                </a:solidFill>
                <a:latin typeface="Blackadder ITC" pitchFamily="82" charset="0"/>
              </a:rPr>
              <a:t>car elle était fréquente au sein des familles </a:t>
            </a:r>
            <a:r>
              <a:rPr lang="fr-FR" sz="2800" b="1" dirty="0" smtClean="0">
                <a:solidFill>
                  <a:schemeClr val="bg1"/>
                </a:solidFill>
                <a:latin typeface="Blackadder ITC" pitchFamily="82" charset="0"/>
              </a:rPr>
              <a:t> royales </a:t>
            </a:r>
            <a:r>
              <a:rPr lang="fr-FR" sz="2800" b="1" dirty="0" smtClean="0">
                <a:solidFill>
                  <a:schemeClr val="bg1"/>
                </a:solidFill>
                <a:latin typeface="Blackadder ITC" pitchFamily="82" charset="0"/>
              </a:rPr>
              <a:t>européennes. La reine Victoria d’Angleterre </a:t>
            </a:r>
            <a:r>
              <a:rPr lang="fr-FR" sz="2800" b="1" dirty="0" smtClean="0">
                <a:solidFill>
                  <a:schemeClr val="bg1"/>
                </a:solidFill>
                <a:latin typeface="Blackadder ITC" pitchFamily="82" charset="0"/>
              </a:rPr>
              <a:t> a  </a:t>
            </a:r>
            <a:r>
              <a:rPr lang="fr-FR" sz="2800" b="1" dirty="0" smtClean="0">
                <a:solidFill>
                  <a:schemeClr val="bg1"/>
                </a:solidFill>
                <a:latin typeface="Blackadder ITC" pitchFamily="82" charset="0"/>
              </a:rPr>
              <a:t>transmis le «gène de l’hémophilie» à son fils et à ses deux filles. Son fils, le Prince Léopold, a succombé à une blessure à la tête à l’âge de 31 ans du fait de son hémophilie. Les filles de la reine ont également transmis le </a:t>
            </a:r>
            <a:r>
              <a:rPr lang="fr-FR" sz="2800" b="1" dirty="0" smtClean="0">
                <a:solidFill>
                  <a:schemeClr val="bg1"/>
                </a:solidFill>
                <a:latin typeface="Blackadder ITC" pitchFamily="82" charset="0"/>
              </a:rPr>
              <a:t>gène responsable à </a:t>
            </a:r>
            <a:r>
              <a:rPr lang="fr-FR" sz="2800" b="1" dirty="0" smtClean="0">
                <a:solidFill>
                  <a:schemeClr val="bg1"/>
                </a:solidFill>
                <a:latin typeface="Blackadder ITC" pitchFamily="82" charset="0"/>
              </a:rPr>
              <a:t>leurs enfants, si bien que la maladie a fait son apparition dans d’autres dynasties. L’un de ses </a:t>
            </a:r>
            <a:r>
              <a:rPr lang="fr-FR" sz="2800" b="1" dirty="0" err="1" smtClean="0">
                <a:solidFill>
                  <a:schemeClr val="bg1"/>
                </a:solidFill>
                <a:latin typeface="Blackadder ITC" pitchFamily="82" charset="0"/>
              </a:rPr>
              <a:t>arrière-petits-fils</a:t>
            </a:r>
            <a:r>
              <a:rPr lang="fr-FR" sz="2800" b="1" dirty="0" smtClean="0">
                <a:solidFill>
                  <a:schemeClr val="bg1"/>
                </a:solidFill>
                <a:latin typeface="Blackadder ITC" pitchFamily="82" charset="0"/>
              </a:rPr>
              <a:t>, qui était aussi le fils du tsar Nicolas II de Russie, était également hémophile. C’est pourquoi il a été protégé toute sa vie par un garde du corps pour éviter les blessures.</a:t>
            </a:r>
            <a:endParaRPr lang="fr-FR" sz="2800" b="1" dirty="0">
              <a:solidFill>
                <a:schemeClr val="bg1"/>
              </a:solidFill>
              <a:latin typeface="Blackadder ITC" pitchFamily="82" charset="0"/>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edg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edg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edge">
                                      <p:cBhvr>
                                        <p:cTn id="1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3999" cy="6858000"/>
          </a:xfrm>
        </p:spPr>
      </p:pic>
      <p:sp>
        <p:nvSpPr>
          <p:cNvPr id="5" name="Rectangle 4"/>
          <p:cNvSpPr/>
          <p:nvPr/>
        </p:nvSpPr>
        <p:spPr>
          <a:xfrm>
            <a:off x="214282" y="642918"/>
            <a:ext cx="8572560" cy="4955203"/>
          </a:xfrm>
          <a:prstGeom prst="rect">
            <a:avLst/>
          </a:prstGeom>
        </p:spPr>
        <p:txBody>
          <a:bodyPr wrap="square">
            <a:spAutoFit/>
          </a:bodyPr>
          <a:lstStyle/>
          <a:p>
            <a:r>
              <a:rPr lang="fr-FR" sz="2800" b="1" dirty="0" smtClean="0">
                <a:solidFill>
                  <a:srgbClr val="FF0000"/>
                </a:solidFill>
                <a:effectLst>
                  <a:reflection blurRad="6350" stA="55000" endA="300" endPos="45500" dir="5400000" sy="-100000" algn="bl" rotWithShape="0"/>
                </a:effectLst>
                <a:latin typeface="Blackadder ITC" pitchFamily="82" charset="0"/>
              </a:rPr>
              <a:t>définition de L’hémophilie</a:t>
            </a:r>
            <a:r>
              <a:rPr lang="fr-FR" sz="2800" b="1" dirty="0" smtClean="0">
                <a:solidFill>
                  <a:srgbClr val="FF0000"/>
                </a:solidFill>
                <a:effectLst>
                  <a:reflection blurRad="6350" stA="55000" endA="300" endPos="45500" dir="5400000" sy="-100000" algn="bl" rotWithShape="0"/>
                </a:effectLst>
                <a:latin typeface="Times New Roman"/>
                <a:cs typeface="Times New Roman"/>
              </a:rPr>
              <a:t>:</a:t>
            </a:r>
            <a:endParaRPr lang="fr-FR" sz="2800" b="1" dirty="0" smtClean="0">
              <a:solidFill>
                <a:srgbClr val="FF0000"/>
              </a:solidFill>
              <a:effectLst>
                <a:reflection blurRad="6350" stA="55000" endA="300" endPos="45500" dir="5400000" sy="-100000" algn="bl" rotWithShape="0"/>
              </a:effectLst>
              <a:latin typeface="Blackadder ITC" pitchFamily="82" charset="0"/>
            </a:endParaRPr>
          </a:p>
          <a:p>
            <a:r>
              <a:rPr lang="fr-FR" sz="3200" b="1" dirty="0" smtClean="0">
                <a:solidFill>
                  <a:srgbClr val="FF0000"/>
                </a:solidFill>
                <a:effectLst>
                  <a:reflection blurRad="6350" stA="55000" endA="300" endPos="45500" dir="5400000" sy="-100000" algn="bl" rotWithShape="0"/>
                </a:effectLst>
                <a:latin typeface="Blackadder ITC" pitchFamily="82" charset="0"/>
              </a:rPr>
              <a:t>     </a:t>
            </a:r>
            <a:r>
              <a:rPr lang="fr-FR" sz="3200" b="1" dirty="0" smtClean="0">
                <a:solidFill>
                  <a:schemeClr val="bg1"/>
                </a:solidFill>
                <a:latin typeface="Blackadder ITC" pitchFamily="82" charset="0"/>
              </a:rPr>
              <a:t>L’hémophilie </a:t>
            </a:r>
            <a:r>
              <a:rPr lang="fr-FR" sz="3200" b="1" dirty="0">
                <a:solidFill>
                  <a:schemeClr val="bg1"/>
                </a:solidFill>
                <a:latin typeface="Blackadder ITC" pitchFamily="82" charset="0"/>
              </a:rPr>
              <a:t>est une maladie hémorragique héréditaire due à l’absence ou au déficit d’un</a:t>
            </a:r>
          </a:p>
          <a:p>
            <a:r>
              <a:rPr lang="fr-FR" sz="3200" b="1" dirty="0">
                <a:solidFill>
                  <a:schemeClr val="bg1"/>
                </a:solidFill>
                <a:latin typeface="Blackadder ITC" pitchFamily="82" charset="0"/>
              </a:rPr>
              <a:t>facteur de la coagulation. Si c’est le facteur VIII qui est absent on parle d’hémophilie A,</a:t>
            </a:r>
          </a:p>
          <a:p>
            <a:r>
              <a:rPr lang="fr-FR" sz="3200" b="1" dirty="0">
                <a:solidFill>
                  <a:schemeClr val="bg1"/>
                </a:solidFill>
                <a:latin typeface="Blackadder ITC" pitchFamily="82" charset="0"/>
              </a:rPr>
              <a:t>si c’est le facteur IX on parle d’hémophilie B. la personne hémophilique ne parvient pas</a:t>
            </a:r>
          </a:p>
          <a:p>
            <a:r>
              <a:rPr lang="fr-FR" sz="3200" b="1" dirty="0">
                <a:solidFill>
                  <a:schemeClr val="bg1"/>
                </a:solidFill>
                <a:latin typeface="Blackadder ITC" pitchFamily="82" charset="0"/>
              </a:rPr>
              <a:t>former un caillot solide au cours du processus de la coagulation. Elle ne saigne pas plus</a:t>
            </a:r>
          </a:p>
          <a:p>
            <a:r>
              <a:rPr lang="fr-FR" sz="3200" b="1" dirty="0">
                <a:solidFill>
                  <a:schemeClr val="bg1"/>
                </a:solidFill>
                <a:latin typeface="Blackadder ITC" pitchFamily="82" charset="0"/>
              </a:rPr>
              <a:t>qu’un autre, mais plus longtemps car le caillot ne tient pas.</a:t>
            </a: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edge">
                                      <p:cBhvr>
                                        <p:cTn id="7" dur="1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edge">
                                      <p:cBhvr>
                                        <p:cTn id="12" dur="1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edge">
                                      <p:cBhvr>
                                        <p:cTn id="17" dur="10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wedge">
                                      <p:cBhvr>
                                        <p:cTn id="22" dur="10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wedge">
                                      <p:cBhvr>
                                        <p:cTn id="27" dur="1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214282" y="642918"/>
            <a:ext cx="8715436" cy="5570756"/>
          </a:xfrm>
          <a:prstGeom prst="rect">
            <a:avLst/>
          </a:prstGeom>
        </p:spPr>
        <p:txBody>
          <a:bodyPr wrap="square">
            <a:spAutoFit/>
          </a:bodyPr>
          <a:lstStyle/>
          <a:p>
            <a:r>
              <a:rPr lang="fr-FR" sz="3200" b="1" dirty="0" smtClean="0">
                <a:solidFill>
                  <a:srgbClr val="FF0000"/>
                </a:solidFill>
                <a:effectLst>
                  <a:reflection blurRad="6350" stA="55000" endA="300" endPos="45500" dir="5400000" sy="-100000" algn="bl" rotWithShape="0"/>
                </a:effectLst>
                <a:latin typeface="Blackadder ITC" pitchFamily="82" charset="0"/>
              </a:rPr>
              <a:t>                                    Les types de L’hémophilie</a:t>
            </a:r>
            <a:r>
              <a:rPr lang="fr-FR" sz="3200" b="1" dirty="0" smtClean="0">
                <a:solidFill>
                  <a:srgbClr val="FF0000"/>
                </a:solidFill>
                <a:effectLst>
                  <a:reflection blurRad="6350" stA="55000" endA="300" endPos="45500" dir="5400000" sy="-100000" algn="bl" rotWithShape="0"/>
                </a:effectLst>
                <a:latin typeface="Times New Roman"/>
                <a:cs typeface="Times New Roman"/>
              </a:rPr>
              <a:t>:</a:t>
            </a:r>
          </a:p>
          <a:p>
            <a:r>
              <a:rPr lang="fr-FR" sz="3600" b="1" dirty="0" smtClean="0">
                <a:solidFill>
                  <a:schemeClr val="bg1"/>
                </a:solidFill>
                <a:latin typeface="Blackadder ITC" pitchFamily="82" charset="0"/>
              </a:rPr>
              <a:t>    </a:t>
            </a:r>
            <a:r>
              <a:rPr lang="fr-FR" sz="3200" b="1" dirty="0" smtClean="0">
                <a:solidFill>
                  <a:schemeClr val="bg1"/>
                </a:solidFill>
                <a:latin typeface="Blackadder ITC" pitchFamily="82" charset="0"/>
              </a:rPr>
              <a:t>Il </a:t>
            </a:r>
            <a:r>
              <a:rPr lang="fr-FR" sz="3200" b="1" dirty="0">
                <a:solidFill>
                  <a:schemeClr val="bg1"/>
                </a:solidFill>
                <a:latin typeface="Blackadder ITC" pitchFamily="82" charset="0"/>
              </a:rPr>
              <a:t>existe deux types d'hémophilie </a:t>
            </a:r>
            <a:r>
              <a:rPr lang="fr-FR" sz="3200" b="1" dirty="0" smtClean="0">
                <a:solidFill>
                  <a:schemeClr val="bg1"/>
                </a:solidFill>
                <a:latin typeface="Blackadder ITC" pitchFamily="82" charset="0"/>
              </a:rPr>
              <a:t>:</a:t>
            </a:r>
          </a:p>
          <a:p>
            <a:pPr lvl="0"/>
            <a:r>
              <a:rPr lang="fr-FR" sz="3200" b="1" dirty="0">
                <a:solidFill>
                  <a:srgbClr val="FF0000"/>
                </a:solidFill>
                <a:effectLst>
                  <a:reflection blurRad="6350" stA="60000" endA="900" endPos="58000" dir="5400000" sy="-100000" algn="bl" rotWithShape="0"/>
                </a:effectLst>
                <a:latin typeface="Blackadder ITC" pitchFamily="82" charset="0"/>
              </a:rPr>
              <a:t>l'hémophilie A </a:t>
            </a:r>
            <a:r>
              <a:rPr lang="fr-FR" sz="3200" b="1" dirty="0" smtClean="0">
                <a:solidFill>
                  <a:srgbClr val="FF0000"/>
                </a:solidFill>
                <a:effectLst>
                  <a:reflection blurRad="6350" stA="60000" endA="900" endPos="58000" dir="5400000" sy="-100000" algn="bl" rotWithShape="0"/>
                </a:effectLst>
                <a:latin typeface="Times New Roman"/>
                <a:cs typeface="Times New Roman"/>
              </a:rPr>
              <a:t>:</a:t>
            </a:r>
            <a:r>
              <a:rPr lang="fr-FR" sz="3200" b="1" dirty="0" smtClean="0">
                <a:solidFill>
                  <a:schemeClr val="bg1"/>
                </a:solidFill>
                <a:latin typeface="Blackadder ITC" pitchFamily="82" charset="0"/>
              </a:rPr>
              <a:t>également connue sous le terme</a:t>
            </a:r>
            <a:r>
              <a:rPr lang="fr-FR" sz="3200" b="1" i="1" dirty="0" smtClean="0">
                <a:solidFill>
                  <a:schemeClr val="bg1"/>
                </a:solidFill>
                <a:latin typeface="Blackadder ITC" pitchFamily="82" charset="0"/>
              </a:rPr>
              <a:t> hémophilie classique </a:t>
            </a:r>
            <a:r>
              <a:rPr lang="fr-FR" sz="3200" b="1" dirty="0" smtClean="0">
                <a:solidFill>
                  <a:schemeClr val="bg1"/>
                </a:solidFill>
                <a:latin typeface="Blackadder ITC" pitchFamily="82" charset="0"/>
              </a:rPr>
              <a:t>parce qu'elle est la plus fréquente. Dans cette maladie, le facteur de coagulation VIII (huit) est absent ou diminué en quantité.</a:t>
            </a:r>
          </a:p>
          <a:p>
            <a:pPr lvl="0"/>
            <a:r>
              <a:rPr lang="fr-FR" sz="3200" b="1" dirty="0" smtClean="0">
                <a:solidFill>
                  <a:srgbClr val="FF0000"/>
                </a:solidFill>
                <a:effectLst>
                  <a:reflection blurRad="6350" stA="60000" endA="900" endPos="58000" dir="5400000" sy="-100000" algn="bl" rotWithShape="0"/>
                </a:effectLst>
                <a:latin typeface="Blackadder ITC" pitchFamily="82" charset="0"/>
              </a:rPr>
              <a:t>l'hémophilie B </a:t>
            </a:r>
            <a:r>
              <a:rPr lang="fr-FR" sz="3200" b="1" dirty="0" smtClean="0">
                <a:solidFill>
                  <a:srgbClr val="FF0000"/>
                </a:solidFill>
                <a:effectLst>
                  <a:reflection blurRad="6350" stA="60000" endA="900" endPos="58000" dir="5400000" sy="-100000" algn="bl" rotWithShape="0"/>
                </a:effectLst>
                <a:latin typeface="Times New Roman"/>
                <a:cs typeface="Times New Roman"/>
              </a:rPr>
              <a:t>:</a:t>
            </a:r>
            <a:r>
              <a:rPr lang="fr-FR" sz="3200" b="1" dirty="0" smtClean="0">
                <a:solidFill>
                  <a:schemeClr val="bg1"/>
                </a:solidFill>
                <a:latin typeface="Blackadder ITC" pitchFamily="82" charset="0"/>
              </a:rPr>
              <a:t>est également appelée </a:t>
            </a:r>
            <a:r>
              <a:rPr lang="fr-FR" sz="3200" b="1" i="1" dirty="0" smtClean="0">
                <a:solidFill>
                  <a:schemeClr val="bg1"/>
                </a:solidFill>
                <a:latin typeface="Blackadder ITC" pitchFamily="82" charset="0"/>
              </a:rPr>
              <a:t>maladie de Christmas</a:t>
            </a:r>
            <a:r>
              <a:rPr lang="fr-FR" sz="3200" b="1" dirty="0" smtClean="0">
                <a:solidFill>
                  <a:schemeClr val="bg1"/>
                </a:solidFill>
                <a:latin typeface="Blackadder ITC" pitchFamily="82" charset="0"/>
              </a:rPr>
              <a:t>. Dans cette maladie, le facteur de coagulation IX (neuf) est absent ou diminué en quantité</a:t>
            </a:r>
            <a:endParaRPr lang="fr-FR" sz="3200" b="1" dirty="0" smtClean="0">
              <a:solidFill>
                <a:schemeClr val="bg1"/>
              </a:solidFill>
              <a:effectLst>
                <a:reflection blurRad="6350" stA="60000" endA="900" endPos="58000" dir="5400000" sy="-100000" algn="bl" rotWithShape="0"/>
              </a:effectLst>
              <a:latin typeface="Blackadder ITC" pitchFamily="82" charset="0"/>
            </a:endParaRPr>
          </a:p>
          <a:p>
            <a:r>
              <a:rPr lang="fr-FR" sz="3200" dirty="0"/>
              <a:t/>
            </a:r>
            <a:br>
              <a:rPr lang="fr-FR" sz="3200" dirty="0"/>
            </a:br>
            <a:endParaRPr lang="fr-FR" sz="3200" dirty="0"/>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edge">
                                      <p:cBhvr>
                                        <p:cTn id="7" dur="1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edge">
                                      <p:cBhvr>
                                        <p:cTn id="12" dur="1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edge">
                                      <p:cBhvr>
                                        <p:cTn id="17"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descr="1448744052.jpeg"/>
          <p:cNvPicPr>
            <a:picLocks noGrp="1" noChangeAspect="1"/>
          </p:cNvPicPr>
          <p:nvPr>
            <p:ph idx="1"/>
          </p:nvPr>
        </p:nvPicPr>
        <p:blipFill>
          <a:blip r:embed="rId2"/>
          <a:stretch>
            <a:fillRect/>
          </a:stretch>
        </p:blipFill>
        <p:spPr>
          <a:xfrm>
            <a:off x="0" y="0"/>
            <a:ext cx="9143999" cy="6858000"/>
          </a:xfrm>
        </p:spPr>
      </p:pic>
      <p:sp>
        <p:nvSpPr>
          <p:cNvPr id="10" name="Rectangle 9"/>
          <p:cNvSpPr/>
          <p:nvPr/>
        </p:nvSpPr>
        <p:spPr>
          <a:xfrm>
            <a:off x="214282" y="928670"/>
            <a:ext cx="8643998" cy="2554545"/>
          </a:xfrm>
          <a:prstGeom prst="rect">
            <a:avLst/>
          </a:prstGeom>
        </p:spPr>
        <p:txBody>
          <a:bodyPr wrap="square">
            <a:spAutoFit/>
          </a:bodyPr>
          <a:lstStyle/>
          <a:p>
            <a:r>
              <a:rPr lang="fr-FR" b="1" dirty="0" smtClean="0"/>
              <a:t>                                        </a:t>
            </a:r>
            <a:r>
              <a:rPr lang="fr-FR" sz="3200" b="1" dirty="0" smtClean="0">
                <a:solidFill>
                  <a:srgbClr val="FF0000"/>
                </a:solidFill>
                <a:effectLst>
                  <a:reflection blurRad="6350" stA="60000" endA="900" endPos="58000" dir="5400000" sy="-100000" algn="bl" rotWithShape="0"/>
                </a:effectLst>
                <a:latin typeface="Blackadder ITC" pitchFamily="82" charset="0"/>
              </a:rPr>
              <a:t>Les causes de l’hémophilie</a:t>
            </a:r>
            <a:r>
              <a:rPr lang="fr-FR" sz="3200" b="1" dirty="0" smtClean="0">
                <a:solidFill>
                  <a:srgbClr val="FF0000"/>
                </a:solidFill>
                <a:effectLst>
                  <a:reflection blurRad="6350" stA="60000" endA="900" endPos="58000" dir="5400000" sy="-100000" algn="bl" rotWithShape="0"/>
                </a:effectLst>
                <a:latin typeface="Blackadder ITC" pitchFamily="82" charset="0"/>
                <a:cs typeface="Times New Roman"/>
              </a:rPr>
              <a:t>:</a:t>
            </a:r>
          </a:p>
          <a:p>
            <a:r>
              <a:rPr lang="fr-FR" sz="3200" b="1" dirty="0" smtClean="0">
                <a:latin typeface="Blackadder ITC" pitchFamily="82" charset="0"/>
              </a:rPr>
              <a:t>       </a:t>
            </a:r>
            <a:r>
              <a:rPr lang="fr-FR" sz="3200" b="1" dirty="0" smtClean="0">
                <a:solidFill>
                  <a:schemeClr val="bg1"/>
                </a:solidFill>
                <a:latin typeface="Blackadder ITC" pitchFamily="82" charset="0"/>
              </a:rPr>
              <a:t>L'hémophilie est causée par des mutations (changements anormaux) dans le gène qui permet de produire les facteurs de coagulation VIII ou IX. Ces gènes sont situés sur les chromosomes X (chromosomes sexuels</a:t>
            </a:r>
            <a:endParaRPr lang="fr-FR" sz="3200" b="1" dirty="0">
              <a:solidFill>
                <a:schemeClr val="bg1"/>
              </a:solidFill>
              <a:latin typeface="Blackadder ITC" pitchFamily="82" charset="0"/>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wedge">
                                      <p:cBhvr>
                                        <p:cTn id="7" dur="1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0" y="0"/>
            <a:ext cx="9144000" cy="6858000"/>
          </a:xfrm>
        </p:spPr>
      </p:pic>
      <p:sp>
        <p:nvSpPr>
          <p:cNvPr id="5" name="Rectangle 4"/>
          <p:cNvSpPr/>
          <p:nvPr/>
        </p:nvSpPr>
        <p:spPr>
          <a:xfrm>
            <a:off x="285720" y="357166"/>
            <a:ext cx="8572560" cy="5601533"/>
          </a:xfrm>
          <a:prstGeom prst="rect">
            <a:avLst/>
          </a:prstGeom>
        </p:spPr>
        <p:txBody>
          <a:bodyPr wrap="square">
            <a:spAutoFit/>
          </a:bodyPr>
          <a:lstStyle/>
          <a:p>
            <a:r>
              <a:rPr lang="fr-FR" sz="3200" b="1" dirty="0" smtClean="0">
                <a:solidFill>
                  <a:srgbClr val="FF0000"/>
                </a:solidFill>
                <a:latin typeface="Blackadder ITC" pitchFamily="82" charset="0"/>
                <a:cs typeface="Times New Roman"/>
              </a:rPr>
              <a:t>                         </a:t>
            </a:r>
            <a:r>
              <a:rPr lang="fr-FR" sz="3200" b="1" dirty="0" smtClean="0">
                <a:solidFill>
                  <a:srgbClr val="FF0000"/>
                </a:solidFill>
                <a:effectLst>
                  <a:reflection blurRad="6350" stA="60000" endA="900" endPos="58000" dir="5400000" sy="-100000" algn="bl" rotWithShape="0"/>
                </a:effectLst>
                <a:latin typeface="Blackadder ITC" pitchFamily="82" charset="0"/>
                <a:cs typeface="Times New Roman"/>
              </a:rPr>
              <a:t>La transmission de l’hémophilie</a:t>
            </a:r>
          </a:p>
          <a:p>
            <a:pPr algn="ctr"/>
            <a:r>
              <a:rPr lang="fr-FR" sz="2800" b="1" dirty="0" smtClean="0">
                <a:latin typeface="Blackadder ITC" pitchFamily="82" charset="0"/>
                <a:cs typeface="Times New Roman"/>
              </a:rPr>
              <a:t>Pourquoi donc les individus de sexe masculin sont-ils beaucoup plus                                   susceptibles d’être atteints d’hémophilie? </a:t>
            </a:r>
          </a:p>
          <a:p>
            <a:r>
              <a:rPr lang="fr-FR" sz="2800" b="1" dirty="0" smtClean="0">
                <a:solidFill>
                  <a:schemeClr val="bg1"/>
                </a:solidFill>
                <a:latin typeface="Blackadder ITC" pitchFamily="82" charset="0"/>
              </a:rPr>
              <a:t>       Cela s’explique par le fait que la maladie est transmise par le chromosome X. Toutes les personnes de sexe masculin ont la paire de chromosomes sexuels « XY » et n’ont donc qu’un seul chromosome X, lequel est hérité de leur mère. Lorsque leur chromosome X contient le gène responsable de l’hémophilie, il n’y a pas de chromosome X « normal » pour le « contrebalancer ». Les personnes de sexe féminin ont deux chromosomes X (XX), et il y a donc (presque) toujours un chromosome X « normal » pour protéger contre la forme grave de l’hémophilie. Il est très rare qu’une fille naisse avec une forme grave d’hémophilie.</a:t>
            </a:r>
            <a:endParaRPr lang="fr-FR" sz="2800" b="1" dirty="0" smtClean="0">
              <a:solidFill>
                <a:schemeClr val="bg1"/>
              </a:solidFill>
              <a:latin typeface="Blackadder ITC" pitchFamily="82" charset="0"/>
              <a:cs typeface="Times New Roman"/>
            </a:endParaRPr>
          </a:p>
          <a:p>
            <a:endParaRPr lang="fr-FR" dirty="0"/>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edg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edge">
                                      <p:cBhvr>
                                        <p:cTn id="12"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1448744052.jpeg"/>
          <p:cNvPicPr>
            <a:picLocks noGrp="1" noChangeAspect="1"/>
          </p:cNvPicPr>
          <p:nvPr>
            <p:ph idx="1"/>
          </p:nvPr>
        </p:nvPicPr>
        <p:blipFill>
          <a:blip r:embed="rId2"/>
          <a:stretch>
            <a:fillRect/>
          </a:stretch>
        </p:blipFill>
        <p:spPr>
          <a:xfrm>
            <a:off x="1" y="0"/>
            <a:ext cx="9143999" cy="6858000"/>
          </a:xfrm>
        </p:spPr>
      </p:pic>
      <p:pic>
        <p:nvPicPr>
          <p:cNvPr id="5" name="Picture 9" descr="C:\Users\Client\Desktop\dr2\isp\ANATOMY\exposé\carriers-scenerio1.jpg"/>
          <p:cNvPicPr>
            <a:picLocks noChangeAspect="1" noChangeArrowheads="1"/>
          </p:cNvPicPr>
          <p:nvPr/>
        </p:nvPicPr>
        <p:blipFill>
          <a:blip r:embed="rId3"/>
          <a:srcRect/>
          <a:stretch>
            <a:fillRect/>
          </a:stretch>
        </p:blipFill>
        <p:spPr bwMode="auto">
          <a:xfrm>
            <a:off x="642910" y="1071546"/>
            <a:ext cx="7858180" cy="5429288"/>
          </a:xfrm>
          <a:prstGeom prst="rect">
            <a:avLst/>
          </a:prstGeom>
          <a:noFill/>
        </p:spPr>
      </p:pic>
      <p:sp>
        <p:nvSpPr>
          <p:cNvPr id="7" name="Rectangle 6"/>
          <p:cNvSpPr/>
          <p:nvPr/>
        </p:nvSpPr>
        <p:spPr>
          <a:xfrm>
            <a:off x="1857356" y="285728"/>
            <a:ext cx="4687502" cy="584775"/>
          </a:xfrm>
          <a:prstGeom prst="rect">
            <a:avLst/>
          </a:prstGeom>
        </p:spPr>
        <p:txBody>
          <a:bodyPr wrap="none">
            <a:spAutoFit/>
          </a:bodyPr>
          <a:lstStyle/>
          <a:p>
            <a:r>
              <a:rPr lang="fr-FR" sz="3200" b="1" dirty="0" smtClean="0">
                <a:solidFill>
                  <a:srgbClr val="FF0000"/>
                </a:solidFill>
                <a:latin typeface="Blackadder ITC" pitchFamily="82" charset="0"/>
              </a:rPr>
              <a:t>Modes  possibles  de transmission</a:t>
            </a:r>
            <a:endParaRPr lang="fr-FR" sz="3200" b="1" dirty="0">
              <a:solidFill>
                <a:srgbClr val="FF0000"/>
              </a:solidFill>
              <a:latin typeface="Blackadder ITC" pitchFamily="82" charset="0"/>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465</TotalTime>
  <Words>805</Words>
  <Application>Microsoft Office PowerPoint</Application>
  <PresentationFormat>Affichage à l'écran (4:3)</PresentationFormat>
  <Paragraphs>74</Paragraphs>
  <Slides>16</Slides>
  <Notes>0</Notes>
  <HiddenSlides>0</HiddenSlides>
  <MMClips>0</MMClips>
  <ScaleCrop>false</ScaleCrop>
  <HeadingPairs>
    <vt:vector size="4" baseType="variant">
      <vt:variant>
        <vt:lpstr>Thème</vt:lpstr>
      </vt:variant>
      <vt:variant>
        <vt:i4>1</vt:i4>
      </vt:variant>
      <vt:variant>
        <vt:lpstr>Titres des diapositives</vt:lpstr>
      </vt:variant>
      <vt:variant>
        <vt:i4>16</vt:i4>
      </vt:variant>
    </vt:vector>
  </HeadingPairs>
  <TitlesOfParts>
    <vt:vector size="17"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Client</dc:creator>
  <cp:lastModifiedBy>Client</cp:lastModifiedBy>
  <cp:revision>50</cp:revision>
  <dcterms:created xsi:type="dcterms:W3CDTF">2018-11-18T15:24:11Z</dcterms:created>
  <dcterms:modified xsi:type="dcterms:W3CDTF">2018-11-23T22:05:44Z</dcterms:modified>
</cp:coreProperties>
</file>